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7" r:id="rId3"/>
    <p:sldMasterId id="2147483669" r:id="rId4"/>
    <p:sldMasterId id="2147483685" r:id="rId5"/>
  </p:sldMasterIdLst>
  <p:notesMasterIdLst>
    <p:notesMasterId r:id="rId99"/>
  </p:notesMasterIdLst>
  <p:handoutMasterIdLst>
    <p:handoutMasterId r:id="rId100"/>
  </p:handoutMasterIdLst>
  <p:sldIdLst>
    <p:sldId id="331" r:id="rId6"/>
    <p:sldId id="488" r:id="rId7"/>
    <p:sldId id="690" r:id="rId8"/>
    <p:sldId id="333" r:id="rId9"/>
    <p:sldId id="479" r:id="rId10"/>
    <p:sldId id="691" r:id="rId11"/>
    <p:sldId id="693" r:id="rId12"/>
    <p:sldId id="695" r:id="rId13"/>
    <p:sldId id="697" r:id="rId14"/>
    <p:sldId id="699" r:id="rId15"/>
    <p:sldId id="701" r:id="rId16"/>
    <p:sldId id="511" r:id="rId17"/>
    <p:sldId id="702" r:id="rId18"/>
    <p:sldId id="703" r:id="rId19"/>
    <p:sldId id="514" r:id="rId20"/>
    <p:sldId id="515" r:id="rId21"/>
    <p:sldId id="516" r:id="rId22"/>
    <p:sldId id="517" r:id="rId23"/>
    <p:sldId id="518" r:id="rId24"/>
    <p:sldId id="519" r:id="rId25"/>
    <p:sldId id="704" r:id="rId26"/>
    <p:sldId id="705" r:id="rId27"/>
    <p:sldId id="706" r:id="rId28"/>
    <p:sldId id="707" r:id="rId29"/>
    <p:sldId id="708" r:id="rId30"/>
    <p:sldId id="709" r:id="rId31"/>
    <p:sldId id="710" r:id="rId32"/>
    <p:sldId id="711" r:id="rId33"/>
    <p:sldId id="712" r:id="rId34"/>
    <p:sldId id="713" r:id="rId35"/>
    <p:sldId id="716" r:id="rId36"/>
    <p:sldId id="717" r:id="rId37"/>
    <p:sldId id="813" r:id="rId38"/>
    <p:sldId id="894" r:id="rId39"/>
    <p:sldId id="895" r:id="rId40"/>
    <p:sldId id="896" r:id="rId41"/>
    <p:sldId id="897" r:id="rId42"/>
    <p:sldId id="1293" r:id="rId43"/>
    <p:sldId id="1294" r:id="rId44"/>
    <p:sldId id="1295" r:id="rId45"/>
    <p:sldId id="1296" r:id="rId46"/>
    <p:sldId id="1297" r:id="rId47"/>
    <p:sldId id="898" r:id="rId48"/>
    <p:sldId id="999" r:id="rId49"/>
    <p:sldId id="1000" r:id="rId50"/>
    <p:sldId id="1001" r:id="rId51"/>
    <p:sldId id="1002" r:id="rId52"/>
    <p:sldId id="1003" r:id="rId53"/>
    <p:sldId id="1116" r:id="rId54"/>
    <p:sldId id="1019" r:id="rId55"/>
    <p:sldId id="1115" r:id="rId56"/>
    <p:sldId id="1117" r:id="rId57"/>
    <p:sldId id="1209" r:id="rId58"/>
    <p:sldId id="993" r:id="rId59"/>
    <p:sldId id="994" r:id="rId60"/>
    <p:sldId id="996" r:id="rId61"/>
    <p:sldId id="998" r:id="rId62"/>
    <p:sldId id="1118" r:id="rId63"/>
    <p:sldId id="728" r:id="rId64"/>
    <p:sldId id="730" r:id="rId65"/>
    <p:sldId id="731" r:id="rId66"/>
    <p:sldId id="737" r:id="rId67"/>
    <p:sldId id="738" r:id="rId68"/>
    <p:sldId id="739" r:id="rId69"/>
    <p:sldId id="740" r:id="rId70"/>
    <p:sldId id="741" r:id="rId71"/>
    <p:sldId id="742" r:id="rId72"/>
    <p:sldId id="743" r:id="rId73"/>
    <p:sldId id="744" r:id="rId74"/>
    <p:sldId id="745" r:id="rId75"/>
    <p:sldId id="746" r:id="rId76"/>
    <p:sldId id="747" r:id="rId77"/>
    <p:sldId id="750" r:id="rId78"/>
    <p:sldId id="751" r:id="rId79"/>
    <p:sldId id="752" r:id="rId80"/>
    <p:sldId id="753" r:id="rId81"/>
    <p:sldId id="755" r:id="rId82"/>
    <p:sldId id="756" r:id="rId83"/>
    <p:sldId id="754" r:id="rId84"/>
    <p:sldId id="1281" r:id="rId85"/>
    <p:sldId id="765" r:id="rId86"/>
    <p:sldId id="1282" r:id="rId87"/>
    <p:sldId id="1283" r:id="rId88"/>
    <p:sldId id="1284" r:id="rId89"/>
    <p:sldId id="1285" r:id="rId90"/>
    <p:sldId id="1286" r:id="rId91"/>
    <p:sldId id="1287" r:id="rId92"/>
    <p:sldId id="1288" r:id="rId93"/>
    <p:sldId id="1289" r:id="rId94"/>
    <p:sldId id="1290" r:id="rId95"/>
    <p:sldId id="1291" r:id="rId96"/>
    <p:sldId id="1292" r:id="rId97"/>
    <p:sldId id="802"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p15:clr>
            <a:srgbClr val="A4A3A4"/>
          </p15:clr>
        </p15:guide>
        <p15:guide id="2" pos="38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868"/>
    <a:srgbClr val="FFFFFF"/>
    <a:srgbClr val="E7E6E6"/>
    <a:srgbClr val="E9EBF5"/>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3" autoAdjust="0"/>
    <p:restoredTop sz="89683" autoAdjust="0"/>
  </p:normalViewPr>
  <p:slideViewPr>
    <p:cSldViewPr snapToGrid="0">
      <p:cViewPr varScale="1">
        <p:scale>
          <a:sx n="86" d="100"/>
          <a:sy n="86" d="100"/>
        </p:scale>
        <p:origin x="552" y="62"/>
      </p:cViewPr>
      <p:guideLst>
        <p:guide orient="horz" pos="2266"/>
        <p:guide pos="3875"/>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t>2022/3/5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t>2022/3/5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336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26</a:t>
            </a:fld>
            <a:endParaRPr lang="en-US" altLang="zh-CN" sz="1200" dirty="0"/>
          </a:p>
        </p:txBody>
      </p:sp>
      <p:sp>
        <p:nvSpPr>
          <p:cNvPr id="143364" name="Rectangle 2"/>
          <p:cNvSpPr>
            <a:spLocks noGrp="1" noRot="1" noChangeAspect="1" noTextEdit="1"/>
          </p:cNvSpPr>
          <p:nvPr>
            <p:ph type="sldImg"/>
          </p:nvPr>
        </p:nvSpPr>
        <p:spPr/>
      </p:sp>
      <p:sp>
        <p:nvSpPr>
          <p:cNvPr id="14336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643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38</a:t>
            </a:fld>
            <a:endParaRPr lang="en-US" altLang="zh-CN" sz="1200" dirty="0"/>
          </a:p>
        </p:txBody>
      </p:sp>
      <p:sp>
        <p:nvSpPr>
          <p:cNvPr id="146436" name="Rectangle 2"/>
          <p:cNvSpPr>
            <a:spLocks noGrp="1" noRot="1" noChangeAspect="1" noTextEdit="1"/>
          </p:cNvSpPr>
          <p:nvPr>
            <p:ph type="sldImg"/>
          </p:nvPr>
        </p:nvSpPr>
        <p:spPr/>
      </p:sp>
      <p:sp>
        <p:nvSpPr>
          <p:cNvPr id="14643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745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39</a:t>
            </a:fld>
            <a:endParaRPr lang="en-US" altLang="zh-CN" sz="1200" dirty="0"/>
          </a:p>
        </p:txBody>
      </p:sp>
      <p:sp>
        <p:nvSpPr>
          <p:cNvPr id="147460" name="Rectangle 2"/>
          <p:cNvSpPr>
            <a:spLocks noGrp="1" noRot="1" noChangeAspect="1" noTextEdit="1"/>
          </p:cNvSpPr>
          <p:nvPr>
            <p:ph type="sldImg"/>
          </p:nvPr>
        </p:nvSpPr>
        <p:spPr/>
      </p:sp>
      <p:sp>
        <p:nvSpPr>
          <p:cNvPr id="14746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848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40</a:t>
            </a:fld>
            <a:endParaRPr lang="en-US" altLang="zh-CN" sz="1200" dirty="0"/>
          </a:p>
        </p:txBody>
      </p:sp>
      <p:sp>
        <p:nvSpPr>
          <p:cNvPr id="148484" name="Rectangle 2"/>
          <p:cNvSpPr>
            <a:spLocks noGrp="1" noRot="1" noChangeAspect="1" noTextEdit="1"/>
          </p:cNvSpPr>
          <p:nvPr>
            <p:ph type="sldImg"/>
          </p:nvPr>
        </p:nvSpPr>
        <p:spPr/>
      </p:sp>
      <p:sp>
        <p:nvSpPr>
          <p:cNvPr id="14848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950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a:t>
            </a:fld>
            <a:endParaRPr lang="en-US" altLang="zh-CN" sz="1200" dirty="0"/>
          </a:p>
        </p:txBody>
      </p:sp>
      <p:sp>
        <p:nvSpPr>
          <p:cNvPr id="149508" name="Rectangle 2"/>
          <p:cNvSpPr>
            <a:spLocks noGrp="1" noRot="1" noChangeAspect="1" noTextEdit="1"/>
          </p:cNvSpPr>
          <p:nvPr>
            <p:ph type="sldImg"/>
          </p:nvPr>
        </p:nvSpPr>
        <p:spPr/>
      </p:sp>
      <p:sp>
        <p:nvSpPr>
          <p:cNvPr id="14950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053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42</a:t>
            </a:fld>
            <a:endParaRPr lang="en-US" altLang="zh-CN" sz="1200" dirty="0"/>
          </a:p>
        </p:txBody>
      </p:sp>
      <p:sp>
        <p:nvSpPr>
          <p:cNvPr id="150532" name="Rectangle 2"/>
          <p:cNvSpPr>
            <a:spLocks noGrp="1" noRot="1" noChangeAspect="1" noTextEdit="1"/>
          </p:cNvSpPr>
          <p:nvPr>
            <p:ph type="sldImg"/>
          </p:nvPr>
        </p:nvSpPr>
        <p:spPr/>
      </p:sp>
      <p:sp>
        <p:nvSpPr>
          <p:cNvPr id="15053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48</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443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27</a:t>
            </a:fld>
            <a:endParaRPr lang="en-US" altLang="zh-CN" sz="1200" dirty="0"/>
          </a:p>
        </p:txBody>
      </p:sp>
      <p:sp>
        <p:nvSpPr>
          <p:cNvPr id="144388" name="Rectangle 2"/>
          <p:cNvSpPr>
            <a:spLocks noGrp="1" noRot="1" noChangeAspect="1" noTextEdit="1"/>
          </p:cNvSpPr>
          <p:nvPr>
            <p:ph type="sldImg"/>
          </p:nvPr>
        </p:nvSpPr>
        <p:spPr/>
      </p:sp>
      <p:sp>
        <p:nvSpPr>
          <p:cNvPr id="1443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49</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50</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51</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52</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53</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2022/3/5</a:t>
            </a:fld>
            <a:endParaRPr lang="zh-CN" altLang="en-US" sz="1200" b="0" dirty="0">
              <a:latin typeface="Tahoma" panose="020B0604030504040204" pitchFamily="34" charset="0"/>
            </a:endParaRPr>
          </a:p>
        </p:txBody>
      </p:sp>
      <p:sp>
        <p:nvSpPr>
          <p:cNvPr id="34818"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54</a:t>
            </a:fld>
            <a:endParaRPr lang="zh-CN" altLang="en-US" sz="1200" b="0" dirty="0">
              <a:latin typeface="Tahoma" panose="020B0604030504040204" pitchFamily="34" charset="0"/>
            </a:endParaRPr>
          </a:p>
        </p:txBody>
      </p:sp>
      <p:sp>
        <p:nvSpPr>
          <p:cNvPr id="34819" name="幻灯片图像占位符 292865"/>
          <p:cNvSpPr>
            <a:spLocks noGrp="1" noRot="1" noChangeAspect="1" noTextEdit="1"/>
          </p:cNvSpPr>
          <p:nvPr>
            <p:ph type="sldImg"/>
          </p:nvPr>
        </p:nvSpPr>
        <p:spPr/>
      </p:sp>
      <p:sp>
        <p:nvSpPr>
          <p:cNvPr id="34820" name="文本占位符 292866"/>
          <p:cNvSpPr>
            <a:spLocks noGrp="1"/>
          </p:cNvSpPr>
          <p:nvPr>
            <p:ph type="body"/>
          </p:nvPr>
        </p:nvSpPr>
        <p:spPr/>
        <p:txBody>
          <a:bodyPr anchor="t"/>
          <a:lstStyle/>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2022/3/5</a:t>
            </a:fld>
            <a:endParaRPr lang="zh-CN" altLang="en-US" sz="1200" b="0" dirty="0">
              <a:latin typeface="Tahoma" panose="020B0604030504040204" pitchFamily="34" charset="0"/>
            </a:endParaRPr>
          </a:p>
        </p:txBody>
      </p:sp>
      <p:sp>
        <p:nvSpPr>
          <p:cNvPr id="36866"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55</a:t>
            </a:fld>
            <a:endParaRPr lang="zh-CN" altLang="en-US" sz="1200" b="0" dirty="0">
              <a:latin typeface="Tahoma" panose="020B0604030504040204" pitchFamily="34" charset="0"/>
            </a:endParaRPr>
          </a:p>
        </p:txBody>
      </p:sp>
      <p:sp>
        <p:nvSpPr>
          <p:cNvPr id="36867" name="幻灯片图像占位符 293889"/>
          <p:cNvSpPr>
            <a:spLocks noGrp="1" noRot="1" noChangeAspect="1" noTextEdit="1"/>
          </p:cNvSpPr>
          <p:nvPr>
            <p:ph type="sldImg"/>
          </p:nvPr>
        </p:nvSpPr>
        <p:spPr/>
      </p:sp>
      <p:sp>
        <p:nvSpPr>
          <p:cNvPr id="36868" name="文本占位符 293890"/>
          <p:cNvSpPr>
            <a:spLocks noGrp="1"/>
          </p:cNvSpPr>
          <p:nvPr>
            <p:ph type="body"/>
          </p:nvPr>
        </p:nvSpPr>
        <p:spPr/>
        <p:txBody>
          <a:bodyPr anchor="t"/>
          <a:lstStyle/>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2022/3/5</a:t>
            </a:fld>
            <a:endParaRPr lang="zh-CN" altLang="en-US" sz="1200" b="0" dirty="0">
              <a:latin typeface="Tahoma" panose="020B0604030504040204" pitchFamily="34" charset="0"/>
            </a:endParaRPr>
          </a:p>
        </p:txBody>
      </p:sp>
      <p:sp>
        <p:nvSpPr>
          <p:cNvPr id="40962"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56</a:t>
            </a:fld>
            <a:endParaRPr lang="zh-CN" altLang="en-US" sz="1200" b="0" dirty="0">
              <a:latin typeface="Tahoma" panose="020B0604030504040204" pitchFamily="34" charset="0"/>
            </a:endParaRPr>
          </a:p>
        </p:txBody>
      </p:sp>
      <p:sp>
        <p:nvSpPr>
          <p:cNvPr id="40963" name="幻灯片图像占位符 295937"/>
          <p:cNvSpPr>
            <a:spLocks noGrp="1" noRot="1" noChangeAspect="1" noTextEdit="1"/>
          </p:cNvSpPr>
          <p:nvPr>
            <p:ph type="sldImg"/>
          </p:nvPr>
        </p:nvSpPr>
        <p:spPr/>
      </p:sp>
      <p:sp>
        <p:nvSpPr>
          <p:cNvPr id="40964" name="文本占位符 295938"/>
          <p:cNvSpPr>
            <a:spLocks noGrp="1"/>
          </p:cNvSpPr>
          <p:nvPr>
            <p:ph type="body"/>
          </p:nvPr>
        </p:nvSpPr>
        <p:spPr/>
        <p:txBody>
          <a:bodyPr anchor="t"/>
          <a:lstStyle/>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2022/3/5</a:t>
            </a:fld>
            <a:endParaRPr lang="zh-CN" altLang="en-US" sz="1200" b="0" dirty="0">
              <a:latin typeface="Tahoma" panose="020B0604030504040204" pitchFamily="34" charset="0"/>
            </a:endParaRPr>
          </a:p>
        </p:txBody>
      </p:sp>
      <p:sp>
        <p:nvSpPr>
          <p:cNvPr id="45058"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57</a:t>
            </a:fld>
            <a:endParaRPr lang="zh-CN" altLang="en-US" sz="1200" b="0" dirty="0">
              <a:latin typeface="Tahoma" panose="020B0604030504040204" pitchFamily="34" charset="0"/>
            </a:endParaRPr>
          </a:p>
        </p:txBody>
      </p:sp>
      <p:sp>
        <p:nvSpPr>
          <p:cNvPr id="45059" name="幻灯片图像占位符 297985"/>
          <p:cNvSpPr>
            <a:spLocks noGrp="1" noRot="1" noChangeAspect="1" noTextEdit="1"/>
          </p:cNvSpPr>
          <p:nvPr>
            <p:ph type="sldImg"/>
          </p:nvPr>
        </p:nvSpPr>
        <p:spPr/>
      </p:sp>
      <p:sp>
        <p:nvSpPr>
          <p:cNvPr id="45060" name="文本占位符 297986"/>
          <p:cNvSpPr>
            <a:spLocks noGrp="1"/>
          </p:cNvSpPr>
          <p:nvPr>
            <p:ph type="body"/>
          </p:nvPr>
        </p:nvSpPr>
        <p:spPr/>
        <p:txBody>
          <a:bodyPr anchor="t"/>
          <a:lstStyle/>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6793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59</a:t>
            </a:fld>
            <a:endParaRPr lang="en-US" altLang="zh-CN" sz="1200" dirty="0"/>
          </a:p>
        </p:txBody>
      </p:sp>
      <p:sp>
        <p:nvSpPr>
          <p:cNvPr id="167940" name="Rectangle 2"/>
          <p:cNvSpPr>
            <a:spLocks noGrp="1" noRot="1" noChangeAspect="1" noTextEdit="1"/>
          </p:cNvSpPr>
          <p:nvPr>
            <p:ph type="sldImg"/>
          </p:nvPr>
        </p:nvSpPr>
        <p:spPr/>
      </p:sp>
      <p:sp>
        <p:nvSpPr>
          <p:cNvPr id="16794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30</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699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60</a:t>
            </a:fld>
            <a:endParaRPr lang="en-US" altLang="zh-CN" sz="1200" dirty="0"/>
          </a:p>
        </p:txBody>
      </p:sp>
      <p:sp>
        <p:nvSpPr>
          <p:cNvPr id="169988" name="Rectangle 2"/>
          <p:cNvSpPr>
            <a:spLocks noGrp="1" noRot="1" noChangeAspect="1" noTextEdit="1"/>
          </p:cNvSpPr>
          <p:nvPr>
            <p:ph type="sldImg"/>
          </p:nvPr>
        </p:nvSpPr>
        <p:spPr/>
      </p:sp>
      <p:sp>
        <p:nvSpPr>
          <p:cNvPr id="1699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7101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61</a:t>
            </a:fld>
            <a:endParaRPr lang="en-US" altLang="zh-CN" sz="1200" dirty="0"/>
          </a:p>
        </p:txBody>
      </p:sp>
      <p:sp>
        <p:nvSpPr>
          <p:cNvPr id="171012" name="Rectangle 2"/>
          <p:cNvSpPr>
            <a:spLocks noGrp="1" noRot="1" noChangeAspect="1" noTextEdit="1"/>
          </p:cNvSpPr>
          <p:nvPr>
            <p:ph type="sldImg"/>
          </p:nvPr>
        </p:nvSpPr>
        <p:spPr/>
      </p:sp>
      <p:sp>
        <p:nvSpPr>
          <p:cNvPr id="17101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7715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62</a:t>
            </a:fld>
            <a:endParaRPr lang="en-US" altLang="zh-CN" sz="1200" dirty="0"/>
          </a:p>
        </p:txBody>
      </p:sp>
      <p:sp>
        <p:nvSpPr>
          <p:cNvPr id="177156" name="Rectangle 2"/>
          <p:cNvSpPr>
            <a:spLocks noGrp="1" noRot="1" noChangeAspect="1" noTextEdit="1"/>
          </p:cNvSpPr>
          <p:nvPr>
            <p:ph type="sldImg"/>
          </p:nvPr>
        </p:nvSpPr>
        <p:spPr/>
      </p:sp>
      <p:sp>
        <p:nvSpPr>
          <p:cNvPr id="17715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781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63</a:t>
            </a:fld>
            <a:endParaRPr lang="en-US" altLang="zh-CN" sz="1200" dirty="0"/>
          </a:p>
        </p:txBody>
      </p:sp>
      <p:sp>
        <p:nvSpPr>
          <p:cNvPr id="178180" name="Rectangle 2"/>
          <p:cNvSpPr>
            <a:spLocks noGrp="1" noRot="1" noChangeAspect="1" noTextEdit="1"/>
          </p:cNvSpPr>
          <p:nvPr>
            <p:ph type="sldImg"/>
          </p:nvPr>
        </p:nvSpPr>
        <p:spPr/>
      </p:sp>
      <p:sp>
        <p:nvSpPr>
          <p:cNvPr id="1781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7920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64</a:t>
            </a:fld>
            <a:endParaRPr lang="en-US" altLang="zh-CN" sz="1200" dirty="0"/>
          </a:p>
        </p:txBody>
      </p:sp>
      <p:sp>
        <p:nvSpPr>
          <p:cNvPr id="179204" name="Rectangle 2"/>
          <p:cNvSpPr>
            <a:spLocks noGrp="1" noRot="1" noChangeAspect="1" noTextEdit="1"/>
          </p:cNvSpPr>
          <p:nvPr>
            <p:ph type="sldImg"/>
          </p:nvPr>
        </p:nvSpPr>
        <p:spPr/>
      </p:sp>
      <p:sp>
        <p:nvSpPr>
          <p:cNvPr id="17920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022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65</a:t>
            </a:fld>
            <a:endParaRPr lang="en-US" altLang="zh-CN" sz="1200" dirty="0"/>
          </a:p>
        </p:txBody>
      </p:sp>
      <p:sp>
        <p:nvSpPr>
          <p:cNvPr id="180228" name="Rectangle 2"/>
          <p:cNvSpPr>
            <a:spLocks noGrp="1" noRot="1" noChangeAspect="1" noTextEdit="1"/>
          </p:cNvSpPr>
          <p:nvPr>
            <p:ph type="sldImg"/>
          </p:nvPr>
        </p:nvSpPr>
        <p:spPr/>
      </p:sp>
      <p:sp>
        <p:nvSpPr>
          <p:cNvPr id="18022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125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66</a:t>
            </a:fld>
            <a:endParaRPr lang="en-US" altLang="zh-CN" sz="1200" dirty="0"/>
          </a:p>
        </p:txBody>
      </p:sp>
      <p:sp>
        <p:nvSpPr>
          <p:cNvPr id="181252" name="Rectangle 2"/>
          <p:cNvSpPr>
            <a:spLocks noGrp="1" noRot="1" noChangeAspect="1" noTextEdit="1"/>
          </p:cNvSpPr>
          <p:nvPr>
            <p:ph type="sldImg"/>
          </p:nvPr>
        </p:nvSpPr>
        <p:spPr/>
      </p:sp>
      <p:sp>
        <p:nvSpPr>
          <p:cNvPr id="18125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227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67</a:t>
            </a:fld>
            <a:endParaRPr lang="en-US" altLang="zh-CN" sz="1200" dirty="0"/>
          </a:p>
        </p:txBody>
      </p:sp>
      <p:sp>
        <p:nvSpPr>
          <p:cNvPr id="182276" name="Rectangle 2"/>
          <p:cNvSpPr>
            <a:spLocks noGrp="1" noRot="1" noChangeAspect="1" noTextEdit="1"/>
          </p:cNvSpPr>
          <p:nvPr>
            <p:ph type="sldImg"/>
          </p:nvPr>
        </p:nvSpPr>
        <p:spPr/>
      </p:sp>
      <p:sp>
        <p:nvSpPr>
          <p:cNvPr id="18227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329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68</a:t>
            </a:fld>
            <a:endParaRPr lang="en-US" altLang="zh-CN" sz="1200" dirty="0"/>
          </a:p>
        </p:txBody>
      </p:sp>
      <p:sp>
        <p:nvSpPr>
          <p:cNvPr id="183300" name="Rectangle 2"/>
          <p:cNvSpPr>
            <a:spLocks noGrp="1" noRot="1" noChangeAspect="1" noTextEdit="1"/>
          </p:cNvSpPr>
          <p:nvPr>
            <p:ph type="sldImg"/>
          </p:nvPr>
        </p:nvSpPr>
        <p:spPr/>
      </p:sp>
      <p:sp>
        <p:nvSpPr>
          <p:cNvPr id="18330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432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69</a:t>
            </a:fld>
            <a:endParaRPr lang="en-US" altLang="zh-CN" sz="1200" dirty="0"/>
          </a:p>
        </p:txBody>
      </p:sp>
      <p:sp>
        <p:nvSpPr>
          <p:cNvPr id="184324" name="Rectangle 2"/>
          <p:cNvSpPr>
            <a:spLocks noGrp="1" noRot="1" noChangeAspect="1" noTextEdit="1"/>
          </p:cNvSpPr>
          <p:nvPr>
            <p:ph type="sldImg"/>
          </p:nvPr>
        </p:nvSpPr>
        <p:spPr/>
      </p:sp>
      <p:sp>
        <p:nvSpPr>
          <p:cNvPr id="18432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667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32</a:t>
            </a:fld>
            <a:endParaRPr lang="en-US" altLang="zh-CN" sz="1200" dirty="0"/>
          </a:p>
        </p:txBody>
      </p:sp>
      <p:sp>
        <p:nvSpPr>
          <p:cNvPr id="156676" name="Rectangle 2"/>
          <p:cNvSpPr>
            <a:spLocks noGrp="1" noRot="1" noChangeAspect="1" noTextEdit="1"/>
          </p:cNvSpPr>
          <p:nvPr>
            <p:ph type="sldImg"/>
          </p:nvPr>
        </p:nvSpPr>
        <p:spPr/>
      </p:sp>
      <p:sp>
        <p:nvSpPr>
          <p:cNvPr id="15667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534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70</a:t>
            </a:fld>
            <a:endParaRPr lang="en-US" altLang="zh-CN" sz="1200" dirty="0"/>
          </a:p>
        </p:txBody>
      </p:sp>
      <p:sp>
        <p:nvSpPr>
          <p:cNvPr id="185348" name="Rectangle 2"/>
          <p:cNvSpPr>
            <a:spLocks noGrp="1" noRot="1" noChangeAspect="1" noTextEdit="1"/>
          </p:cNvSpPr>
          <p:nvPr>
            <p:ph type="sldImg"/>
          </p:nvPr>
        </p:nvSpPr>
        <p:spPr/>
      </p:sp>
      <p:sp>
        <p:nvSpPr>
          <p:cNvPr id="18534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637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71</a:t>
            </a:fld>
            <a:endParaRPr lang="en-US" altLang="zh-CN" sz="1200" dirty="0"/>
          </a:p>
        </p:txBody>
      </p:sp>
      <p:sp>
        <p:nvSpPr>
          <p:cNvPr id="186372" name="Rectangle 2"/>
          <p:cNvSpPr>
            <a:spLocks noGrp="1" noRot="1" noChangeAspect="1" noTextEdit="1"/>
          </p:cNvSpPr>
          <p:nvPr>
            <p:ph type="sldImg"/>
          </p:nvPr>
        </p:nvSpPr>
        <p:spPr/>
      </p:sp>
      <p:sp>
        <p:nvSpPr>
          <p:cNvPr id="18637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8739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72</a:t>
            </a:fld>
            <a:endParaRPr lang="en-US" altLang="zh-CN" sz="1200" dirty="0"/>
          </a:p>
        </p:txBody>
      </p:sp>
      <p:sp>
        <p:nvSpPr>
          <p:cNvPr id="187396" name="Rectangle 2"/>
          <p:cNvSpPr>
            <a:spLocks noGrp="1" noRot="1" noChangeAspect="1" noTextEdit="1"/>
          </p:cNvSpPr>
          <p:nvPr>
            <p:ph type="sldImg"/>
          </p:nvPr>
        </p:nvSpPr>
        <p:spPr/>
      </p:sp>
      <p:sp>
        <p:nvSpPr>
          <p:cNvPr id="18739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046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73</a:t>
            </a:fld>
            <a:endParaRPr lang="en-US" altLang="zh-CN" sz="1200" dirty="0"/>
          </a:p>
        </p:txBody>
      </p:sp>
      <p:sp>
        <p:nvSpPr>
          <p:cNvPr id="190468" name="Rectangle 2"/>
          <p:cNvSpPr>
            <a:spLocks noGrp="1" noRot="1" noChangeAspect="1" noTextEdit="1"/>
          </p:cNvSpPr>
          <p:nvPr>
            <p:ph type="sldImg"/>
          </p:nvPr>
        </p:nvSpPr>
        <p:spPr/>
      </p:sp>
      <p:sp>
        <p:nvSpPr>
          <p:cNvPr id="19046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149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74</a:t>
            </a:fld>
            <a:endParaRPr lang="en-US" altLang="zh-CN" sz="1200" dirty="0"/>
          </a:p>
        </p:txBody>
      </p:sp>
      <p:sp>
        <p:nvSpPr>
          <p:cNvPr id="191492" name="Rectangle 2"/>
          <p:cNvSpPr>
            <a:spLocks noGrp="1" noRot="1" noChangeAspect="1" noTextEdit="1"/>
          </p:cNvSpPr>
          <p:nvPr>
            <p:ph type="sldImg"/>
          </p:nvPr>
        </p:nvSpPr>
        <p:spPr/>
      </p:sp>
      <p:sp>
        <p:nvSpPr>
          <p:cNvPr id="19149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251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75</a:t>
            </a:fld>
            <a:endParaRPr lang="en-US" altLang="zh-CN" sz="1200" dirty="0"/>
          </a:p>
        </p:txBody>
      </p:sp>
      <p:sp>
        <p:nvSpPr>
          <p:cNvPr id="192516" name="Rectangle 2"/>
          <p:cNvSpPr>
            <a:spLocks noGrp="1" noRot="1" noChangeAspect="1" noTextEdit="1"/>
          </p:cNvSpPr>
          <p:nvPr>
            <p:ph type="sldImg"/>
          </p:nvPr>
        </p:nvSpPr>
        <p:spPr/>
      </p:sp>
      <p:sp>
        <p:nvSpPr>
          <p:cNvPr id="19251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353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76</a:t>
            </a:fld>
            <a:endParaRPr lang="en-US" altLang="zh-CN" sz="1200" dirty="0"/>
          </a:p>
        </p:txBody>
      </p:sp>
      <p:sp>
        <p:nvSpPr>
          <p:cNvPr id="193540" name="Rectangle 2"/>
          <p:cNvSpPr>
            <a:spLocks noGrp="1" noRot="1" noChangeAspect="1" noTextEdit="1"/>
          </p:cNvSpPr>
          <p:nvPr>
            <p:ph type="sldImg"/>
          </p:nvPr>
        </p:nvSpPr>
        <p:spPr/>
      </p:sp>
      <p:sp>
        <p:nvSpPr>
          <p:cNvPr id="19354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456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77</a:t>
            </a:fld>
            <a:endParaRPr lang="en-US" altLang="zh-CN" sz="1200" dirty="0"/>
          </a:p>
        </p:txBody>
      </p:sp>
      <p:sp>
        <p:nvSpPr>
          <p:cNvPr id="194564" name="Rectangle 2"/>
          <p:cNvSpPr>
            <a:spLocks noGrp="1" noRot="1" noChangeAspect="1" noTextEdit="1"/>
          </p:cNvSpPr>
          <p:nvPr>
            <p:ph type="sldImg"/>
          </p:nvPr>
        </p:nvSpPr>
        <p:spPr/>
      </p:sp>
      <p:sp>
        <p:nvSpPr>
          <p:cNvPr id="19456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55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78</a:t>
            </a:fld>
            <a:endParaRPr lang="en-US" altLang="zh-CN" sz="1200" dirty="0"/>
          </a:p>
        </p:txBody>
      </p:sp>
      <p:sp>
        <p:nvSpPr>
          <p:cNvPr id="195588" name="Rectangle 2"/>
          <p:cNvSpPr>
            <a:spLocks noGrp="1" noRot="1" noChangeAspect="1" noTextEdit="1"/>
          </p:cNvSpPr>
          <p:nvPr>
            <p:ph type="sldImg"/>
          </p:nvPr>
        </p:nvSpPr>
        <p:spPr/>
      </p:sp>
      <p:sp>
        <p:nvSpPr>
          <p:cNvPr id="1955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955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80</a:t>
            </a:fld>
            <a:endParaRPr lang="en-US" altLang="zh-CN" sz="1200" dirty="0"/>
          </a:p>
        </p:txBody>
      </p:sp>
      <p:sp>
        <p:nvSpPr>
          <p:cNvPr id="195588" name="Rectangle 2"/>
          <p:cNvSpPr>
            <a:spLocks noGrp="1" noRot="1" noChangeAspect="1" noTextEdit="1"/>
          </p:cNvSpPr>
          <p:nvPr>
            <p:ph type="sldImg"/>
          </p:nvPr>
        </p:nvSpPr>
        <p:spPr/>
      </p:sp>
      <p:sp>
        <p:nvSpPr>
          <p:cNvPr id="1955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33</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81</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82</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83</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84</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85</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86</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87</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88</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89</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90</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34</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91</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2022/3/5</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92</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r>
              <a:rPr lang="zh-CN" altLang="zh-CN" dirty="0"/>
              <a:t>VLIW处理机优点如下：</a:t>
            </a:r>
          </a:p>
          <a:p>
            <a:pPr lvl="0" eaLnBrk="1" hangingPunct="1"/>
            <a:r>
              <a:rPr lang="zh-CN" altLang="zh-CN" dirty="0"/>
              <a:t>① VLIW指令中并行操作同步在编译时完成，从而提高了处理机效率。</a:t>
            </a:r>
          </a:p>
          <a:p>
            <a:pPr lvl="0" eaLnBrk="1" hangingPunct="1"/>
            <a:r>
              <a:rPr lang="zh-CN" altLang="zh-CN" dirty="0"/>
              <a:t>② 当用户代码中有高的指令级并行度时，VLIW程序代码长度要短得多，因此经编译后的VLIW目标程序执行时间短。</a:t>
            </a:r>
          </a:p>
          <a:p>
            <a:pPr lvl="0" eaLnBrk="1" hangingPunct="1"/>
            <a:r>
              <a:rPr lang="zh-CN" altLang="zh-CN" dirty="0"/>
              <a:t>③ 大大简化运行时的资源调度，因为VLIW体系结构中指令并行性和数据移动是在编译时解决的。</a:t>
            </a:r>
          </a:p>
          <a:p>
            <a:pPr lvl="0" eaLnBrk="1" hangingPunct="1"/>
            <a:r>
              <a:rPr lang="zh-CN" altLang="zh-CN" dirty="0"/>
              <a:t>VLIW处理机缺点如下：</a:t>
            </a:r>
          </a:p>
          <a:p>
            <a:pPr lvl="0" eaLnBrk="1" hangingPunct="1"/>
            <a:r>
              <a:rPr lang="zh-CN" altLang="zh-CN" dirty="0"/>
              <a:t>① 必须有智能编译器的支持。在VLIW体系结构中开发的是标量运算中的随机并行性，与向量机中开发的有规则并行性及SIMD计算机中的锁步并行性不同。没有智能编译器有效代码生成，就无法使用VLIW机。</a:t>
            </a:r>
          </a:p>
          <a:p>
            <a:pPr lvl="0" eaLnBrk="1" hangingPunct="1"/>
            <a:r>
              <a:rPr lang="zh-CN" altLang="zh-CN" dirty="0"/>
              <a:t>② 软件兼容性差。必须解决与其他系列机软件向后兼容性的问题。</a:t>
            </a:r>
          </a:p>
          <a:p>
            <a:pPr lvl="0" eaLnBrk="1" hangingPunct="1"/>
            <a:r>
              <a:rPr lang="zh-CN" altLang="zh-CN" dirty="0"/>
              <a:t>③ 软件的可移植性差。为一台VLIW处理机编译的软件必须重新编译才能在另一台VLIW处理机上使用。当不同代的VLIW处理机的ILP增加时，必须开发新的智能编译器。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35</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36</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2022/3/5</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37</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4.wdp"/><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876AE-369C-4E05-A7D6-E10E33B74EDE}" type="datetimeFigureOut">
              <a:rPr lang="zh-CN" altLang="en-US" smtClean="0"/>
              <a:t>2022/3/5</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928DE60-5E4D-4D72-B6ED-5460FDAB005D}"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4" y="617538"/>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876AE-369C-4E05-A7D6-E10E33B74EDE}" type="datetimeFigureOut">
              <a:rPr lang="zh-CN" altLang="en-US" smtClean="0"/>
              <a:t>2022/3/5</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928DE60-5E4D-4D72-B6ED-5460FDAB005D}"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4" y="617538"/>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 name="组合 5"/>
          <p:cNvGrpSpPr/>
          <p:nvPr userDrawn="1"/>
        </p:nvGrpSpPr>
        <p:grpSpPr>
          <a:xfrm>
            <a:off x="5353386" y="580001"/>
            <a:ext cx="1485223" cy="1485223"/>
            <a:chOff x="4253243" y="158536"/>
            <a:chExt cx="3746377" cy="3746377"/>
          </a:xfrm>
        </p:grpSpPr>
        <p:sp>
          <p:nvSpPr>
            <p:cNvPr id="14" name="椭圆 13"/>
            <p:cNvSpPr/>
            <p:nvPr userDrawn="1"/>
          </p:nvSpPr>
          <p:spPr>
            <a:xfrm>
              <a:off x="4377890" y="297356"/>
              <a:ext cx="3515557" cy="351555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4253243" y="158536"/>
              <a:ext cx="3746377" cy="3746377"/>
            </a:xfrm>
            <a:prstGeom prst="rect">
              <a:avLst/>
            </a:prstGeom>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5373936" y="847215"/>
            <a:ext cx="1425282" cy="1425282"/>
          </a:xfrm>
          <a:prstGeom prst="rect">
            <a:avLst/>
          </a:prstGeom>
        </p:spPr>
      </p:pic>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203640" y="436282"/>
            <a:ext cx="729370" cy="729370"/>
          </a:xfrm>
          <a:prstGeom prst="rect">
            <a:avLst/>
          </a:prstGeom>
          <a:ln>
            <a:noFill/>
          </a:ln>
        </p:spPr>
      </p:pic>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23" name="图片 22"/>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203A6B"/>
                </a:solidFill>
                <a:latin typeface="华文行楷" panose="02010800040101010101" pitchFamily="2" charset="-122"/>
                <a:ea typeface="华文行楷" panose="02010800040101010101" pitchFamily="2" charset="-122"/>
              </a:rPr>
              <a:t>广东省工商高级技工学校</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文本框 6"/>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1" name="图片 10"/>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604030504040204" pitchFamily="34" charset="0"/>
                <a:ea typeface="宋体" panose="02010600030101010101" pitchFamily="2" charset="-122"/>
                <a:cs typeface="+mn-cs"/>
              </a:rPr>
              <a:t>2022/3/5</a:t>
            </a:fld>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r>
              <a:rPr lang="zh-CN" altLang="en-US" strike="noStrike" noProof="1">
                <a:latin typeface="Tahoma" panose="020B0604030504040204" pitchFamily="34" charset="0"/>
                <a:ea typeface="宋体" panose="02010600030101010101" pitchFamily="2" charset="-122"/>
                <a:cs typeface="+mn-cs"/>
              </a:rPr>
              <a:t>《计算机系统结构》多媒体课件</a:t>
            </a:r>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604030504040204" pitchFamily="34" charset="0"/>
                <a:ea typeface="宋体" panose="02010600030101010101" pitchFamily="2" charset="-122"/>
                <a:cs typeface="+mn-cs"/>
              </a:rPr>
              <a:t>2022/3/5</a:t>
            </a:fld>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fontAlgn="base"/>
            <a:r>
              <a:rPr lang="zh-CN" altLang="en-US" strike="noStrike" noProof="1">
                <a:latin typeface="Tahoma" panose="020B0604030504040204" pitchFamily="34" charset="0"/>
                <a:ea typeface="宋体" panose="02010600030101010101" pitchFamily="2" charset="-122"/>
                <a:cs typeface="+mn-cs"/>
              </a:rPr>
              <a:t>《计算机系统结构》多媒体课件</a:t>
            </a:r>
            <a:endParaRPr lang="zh-CN" altLang="en-US"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5.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7.xml"/><Relationship Id="rId1" Type="http://schemas.openxmlformats.org/officeDocument/2006/relationships/vmlDrawing" Target="../drawings/vmlDrawing4.v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4.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slideLayout" Target="../slideLayouts/slideLayout9.xml"/><Relationship Id="rId7" Type="http://schemas.openxmlformats.org/officeDocument/2006/relationships/oleObject" Target="../embeddings/oleObject10.bin"/><Relationship Id="rId2" Type="http://schemas.openxmlformats.org/officeDocument/2006/relationships/vmlDrawing" Target="../drawings/vmlDrawing7.vml"/><Relationship Id="rId1" Type="http://schemas.openxmlformats.org/officeDocument/2006/relationships/themeOverride" Target="../theme/themeOverride1.xml"/><Relationship Id="rId6" Type="http://schemas.openxmlformats.org/officeDocument/2006/relationships/image" Target="../media/image38.wmf"/><Relationship Id="rId5" Type="http://schemas.openxmlformats.org/officeDocument/2006/relationships/oleObject" Target="../embeddings/oleObject9.bin"/><Relationship Id="rId4" Type="http://schemas.openxmlformats.org/officeDocument/2006/relationships/notesSlide" Target="../notesSlides/notesSlide4.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1.wmf"/><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0.wmf"/><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6.xml"/><Relationship Id="rId7" Type="http://schemas.openxmlformats.org/officeDocument/2006/relationships/image" Target="../media/image42.wmf"/><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10.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12.vml"/><Relationship Id="rId5" Type="http://schemas.openxmlformats.org/officeDocument/2006/relationships/image" Target="../media/image54.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image" Target="../media/image57.emf"/><Relationship Id="rId5" Type="http://schemas.openxmlformats.org/officeDocument/2006/relationships/oleObject" Target="../embeddings/oleObject17.bin"/><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mlDrawing" Target="../drawings/vmlDrawing14.vml"/><Relationship Id="rId5" Type="http://schemas.openxmlformats.org/officeDocument/2006/relationships/image" Target="../media/image59.emf"/><Relationship Id="rId4" Type="http://schemas.openxmlformats.org/officeDocument/2006/relationships/oleObject" Target="../embeddings/oleObject18.bin"/></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vmlDrawing" Target="../drawings/vmlDrawing15.vml"/><Relationship Id="rId5" Type="http://schemas.openxmlformats.org/officeDocument/2006/relationships/image" Target="../media/image61.emf"/><Relationship Id="rId4"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tags" Target="../tags/tag3.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6.xml"/><Relationship Id="rId1" Type="http://schemas.openxmlformats.org/officeDocument/2006/relationships/tags" Target="../tags/tag4.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6.xml"/><Relationship Id="rId1" Type="http://schemas.openxmlformats.org/officeDocument/2006/relationships/vmlDrawing" Target="../drawings/vmlDrawing16.vml"/><Relationship Id="rId5" Type="http://schemas.openxmlformats.org/officeDocument/2006/relationships/image" Target="../media/image63.png"/><Relationship Id="rId4" Type="http://schemas.openxmlformats.org/officeDocument/2006/relationships/oleObject" Target="../embeddings/oleObject20.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27.xml"/><Relationship Id="rId7" Type="http://schemas.openxmlformats.org/officeDocument/2006/relationships/image" Target="../media/image16.pn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png"/><Relationship Id="rId4" Type="http://schemas.openxmlformats.org/officeDocument/2006/relationships/oleObject" Target="../embeddings/oleObject2.bin"/><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image" Target="../media/image84.pn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7.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normAutofit/>
          </a:bodyPr>
          <a:lstStyle/>
          <a:p>
            <a:r>
              <a:rPr lang="zh-CN" altLang="en-US" dirty="0"/>
              <a:t>第四章 流水线结构</a:t>
            </a:r>
          </a:p>
        </p:txBody>
      </p:sp>
      <p:pic>
        <p:nvPicPr>
          <p:cNvPr id="2" name="图片 1" descr="上海大学"/>
          <p:cNvPicPr>
            <a:picLocks noChangeAspect="1"/>
          </p:cNvPicPr>
          <p:nvPr/>
        </p:nvPicPr>
        <p:blipFill>
          <a:blip r:embed="rId2"/>
          <a:stretch>
            <a:fillRect/>
          </a:stretch>
        </p:blipFill>
        <p:spPr>
          <a:xfrm>
            <a:off x="5156835" y="479425"/>
            <a:ext cx="1877060" cy="1560195"/>
          </a:xfrm>
          <a:prstGeom prst="rect">
            <a:avLst/>
          </a:prstGeom>
        </p:spPr>
      </p:pic>
      <p:sp>
        <p:nvSpPr>
          <p:cNvPr id="111621" name="文本框 7"/>
          <p:cNvSpPr txBox="1"/>
          <p:nvPr/>
        </p:nvSpPr>
        <p:spPr>
          <a:xfrm>
            <a:off x="3652838" y="5006975"/>
            <a:ext cx="4370387" cy="369888"/>
          </a:xfrm>
          <a:prstGeom prst="rect">
            <a:avLst/>
          </a:prstGeom>
          <a:noFill/>
          <a:ln w="9525">
            <a:noFill/>
          </a:ln>
        </p:spPr>
        <p:txBody>
          <a:bodyPr wrap="none" anchor="t">
            <a:spAutoFit/>
          </a:bodyPr>
          <a:lstStyle/>
          <a:p>
            <a:r>
              <a:rPr lang="zh-CN" altLang="en-US" b="1" dirty="0">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3259" y="1126490"/>
            <a:ext cx="3269343" cy="511110"/>
          </a:xfrm>
        </p:spPr>
        <p:txBody>
          <a:bodyPr>
            <a:normAutofit/>
          </a:bodyPr>
          <a:lstStyle/>
          <a:p>
            <a:pPr marL="342900" indent="-342900">
              <a:buFont typeface="Arial" panose="020B0604020202020204" pitchFamily="34" charset="0"/>
              <a:buChar char="•"/>
            </a:pPr>
            <a:r>
              <a:rPr dirty="0"/>
              <a:t>二次重叠执行方式</a:t>
            </a:r>
          </a:p>
        </p:txBody>
      </p:sp>
      <p:sp>
        <p:nvSpPr>
          <p:cNvPr id="31" name="矩形 30"/>
          <p:cNvSpPr/>
          <p:nvPr/>
        </p:nvSpPr>
        <p:spPr>
          <a:xfrm>
            <a:off x="473075" y="3827145"/>
            <a:ext cx="10194290" cy="2417445"/>
          </a:xfrm>
          <a:prstGeom prst="rect">
            <a:avLst/>
          </a:prstGeom>
        </p:spPr>
        <p:txBody>
          <a:bodyPr wrap="square">
            <a:spAutoFit/>
            <a:scene3d>
              <a:camera prst="orthographicFront"/>
              <a:lightRig rig="threePt" dir="t"/>
            </a:scene3d>
          </a:bodyPr>
          <a:lstStyle/>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如果执行一条指令的</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个阶段时间均相等，则执行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条指令的所用时间为：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T=(2+n)t</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6389" name="Object 4"/>
          <p:cNvGraphicFramePr>
            <a:graphicFrameLocks noChangeAspect="1"/>
          </p:cNvGraphicFramePr>
          <p:nvPr/>
        </p:nvGraphicFramePr>
        <p:xfrm>
          <a:off x="1351915" y="1729105"/>
          <a:ext cx="7730490" cy="1903730"/>
        </p:xfrm>
        <a:graphic>
          <a:graphicData uri="http://schemas.openxmlformats.org/presentationml/2006/ole">
            <mc:AlternateContent xmlns:mc="http://schemas.openxmlformats.org/markup-compatibility/2006">
              <mc:Choice xmlns:v="urn:schemas-microsoft-com:vml" Requires="v">
                <p:oleObj spid="_x0000_s6146" r:id="rId3" imgW="4448175" imgH="1095375" progId="Paint.Picture">
                  <p:embed/>
                </p:oleObj>
              </mc:Choice>
              <mc:Fallback>
                <p:oleObj r:id="rId3" imgW="4448175" imgH="1095375" progId="Paint.Picture">
                  <p:embed/>
                  <p:pic>
                    <p:nvPicPr>
                      <p:cNvPr id="0" name="图片 3077"/>
                      <p:cNvPicPr/>
                      <p:nvPr/>
                    </p:nvPicPr>
                    <p:blipFill>
                      <a:blip r:embed="rId4"/>
                      <a:stretch>
                        <a:fillRect/>
                      </a:stretch>
                    </p:blipFill>
                    <p:spPr>
                      <a:xfrm>
                        <a:off x="1351915" y="1729105"/>
                        <a:ext cx="7730490" cy="1903730"/>
                      </a:xfrm>
                      <a:prstGeom prst="rect">
                        <a:avLst/>
                      </a:prstGeom>
                      <a:noFill/>
                      <a:ln w="38100">
                        <a:noFill/>
                        <a:miter/>
                      </a:ln>
                    </p:spPr>
                  </p:pic>
                </p:oleObj>
              </mc:Fallback>
            </mc:AlternateContent>
          </a:graphicData>
        </a:graphic>
      </p:graphicFrame>
      <p:sp>
        <p:nvSpPr>
          <p:cNvPr id="2"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4488180" cy="426402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sz="3600" dirty="0">
                <a:latin typeface="幼圆" panose="02010509060101010101" pitchFamily="49" charset="-122"/>
                <a:ea typeface="幼圆" panose="02010509060101010101" pitchFamily="49" charset="-122"/>
                <a:cs typeface="幼圆" panose="02010509060101010101" pitchFamily="49" charset="-122"/>
                <a:sym typeface="+mn-ea"/>
              </a:rPr>
              <a:t>2．重叠方式结构</a:t>
            </a:r>
          </a:p>
          <a:p>
            <a:pPr indent="0">
              <a:spcBef>
                <a:spcPct val="20000"/>
              </a:spcBef>
              <a:buClr>
                <a:schemeClr val="folHlink"/>
              </a:buClr>
              <a:buSzPct val="60000"/>
              <a:buFont typeface="Wingdings" panose="05000000000000000000" pitchFamily="2" charset="2"/>
              <a:buNone/>
            </a:pPr>
            <a:r>
              <a:rPr sz="2800" dirty="0">
                <a:latin typeface="幼圆" panose="02010509060101010101" pitchFamily="49" charset="-122"/>
                <a:ea typeface="幼圆" panose="02010509060101010101" pitchFamily="49" charset="-122"/>
                <a:cs typeface="幼圆" panose="02010509060101010101" pitchFamily="49" charset="-122"/>
                <a:sym typeface="+mn-ea"/>
              </a:rPr>
              <a:t>为了在“执行k”的同时，能“分析k+1”和“取指k+2”，就需要有独立的取指令部件、指令分析部件和指令执行部件。它们有各自的控制线路，实现各自的功能。</a:t>
            </a:r>
          </a:p>
          <a:p>
            <a:pPr indent="0">
              <a:spcBef>
                <a:spcPct val="20000"/>
              </a:spcBef>
              <a:buClr>
                <a:schemeClr val="folHlink"/>
              </a:buClr>
              <a:buSzPct val="60000"/>
              <a:buFont typeface="Wingdings" panose="05000000000000000000" pitchFamily="2" charset="2"/>
              <a:buNone/>
            </a:pPr>
            <a:r>
              <a:rPr sz="2800" dirty="0">
                <a:latin typeface="幼圆" panose="02010509060101010101" pitchFamily="49" charset="-122"/>
                <a:ea typeface="幼圆" panose="02010509060101010101" pitchFamily="49" charset="-122"/>
                <a:cs typeface="幼圆" panose="02010509060101010101" pitchFamily="49" charset="-122"/>
                <a:sym typeface="+mn-ea"/>
              </a:rPr>
              <a:t>解决访存冲突</a:t>
            </a:r>
            <a:r>
              <a:rPr lang="zh-CN" sz="2800" dirty="0">
                <a:latin typeface="幼圆" panose="02010509060101010101" pitchFamily="49" charset="-122"/>
                <a:ea typeface="幼圆" panose="02010509060101010101" pitchFamily="49" charset="-122"/>
                <a:cs typeface="幼圆" panose="02010509060101010101" pitchFamily="49" charset="-122"/>
                <a:sym typeface="+mn-ea"/>
              </a:rPr>
              <a:t>。</a:t>
            </a:r>
          </a:p>
        </p:txBody>
      </p:sp>
      <p:sp>
        <p:nvSpPr>
          <p:cNvPr id="4"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pic>
        <p:nvPicPr>
          <p:cNvPr id="6" name="图片 5"/>
          <p:cNvPicPr>
            <a:picLocks noChangeAspect="1"/>
          </p:cNvPicPr>
          <p:nvPr/>
        </p:nvPicPr>
        <p:blipFill>
          <a:blip r:embed="rId2"/>
          <a:stretch>
            <a:fillRect/>
          </a:stretch>
        </p:blipFill>
        <p:spPr>
          <a:xfrm>
            <a:off x="5622925" y="1243330"/>
            <a:ext cx="6026150" cy="4183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sp>
        <p:nvSpPr>
          <p:cNvPr id="31" name="矩形 30"/>
          <p:cNvSpPr/>
          <p:nvPr/>
        </p:nvSpPr>
        <p:spPr>
          <a:xfrm>
            <a:off x="657225" y="1133475"/>
            <a:ext cx="10194290" cy="5852160"/>
          </a:xfrm>
          <a:prstGeom prst="rect">
            <a:avLst/>
          </a:prstGeom>
        </p:spPr>
        <p:txBody>
          <a:bodyPr wrap="square">
            <a:spAutoFit/>
            <a:scene3d>
              <a:camera prst="orthographicFront"/>
              <a:lightRig rig="threePt" dir="t"/>
            </a:scene3d>
          </a:bodyPr>
          <a:lstStyle/>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1．先行控制原理</a:t>
            </a:r>
          </a:p>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由于指令系统复杂，各种类型指令难以做到</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时间相等</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，出现了执行部件</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等待</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的情况指令分析部件和执行部件就不能连续、流畅地工作，从而机器的整体速度受到影响。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基本思想：执行第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条指令时，同时对后续的第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k+1</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k+2…</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条指令进行预取和预处理。为执行新的指令做好从分前期准备。</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pic>
        <p:nvPicPr>
          <p:cNvPr id="2" name="图片 7" descr="A47"/>
          <p:cNvPicPr>
            <a:picLocks noChangeAspect="1"/>
          </p:cNvPicPr>
          <p:nvPr/>
        </p:nvPicPr>
        <p:blipFill>
          <a:blip r:embed="rId2"/>
          <a:stretch>
            <a:fillRect/>
          </a:stretch>
        </p:blipFill>
        <p:spPr>
          <a:xfrm>
            <a:off x="4154170" y="1083310"/>
            <a:ext cx="7637780" cy="2190750"/>
          </a:xfrm>
          <a:prstGeom prst="rect">
            <a:avLst/>
          </a:prstGeom>
          <a:noFill/>
          <a:ln w="9525">
            <a:noFill/>
          </a:ln>
        </p:spPr>
      </p:pic>
      <p:pic>
        <p:nvPicPr>
          <p:cNvPr id="4" name="图片 8" descr="A48"/>
          <p:cNvPicPr>
            <a:picLocks noChangeAspect="1"/>
          </p:cNvPicPr>
          <p:nvPr/>
        </p:nvPicPr>
        <p:blipFill>
          <a:blip r:embed="rId3"/>
          <a:stretch>
            <a:fillRect/>
          </a:stretch>
        </p:blipFill>
        <p:spPr>
          <a:xfrm>
            <a:off x="857885" y="3561715"/>
            <a:ext cx="7353300" cy="2330450"/>
          </a:xfrm>
          <a:prstGeom prst="rect">
            <a:avLst/>
          </a:prstGeom>
          <a:noFill/>
          <a:ln w="9525">
            <a:noFill/>
          </a:ln>
        </p:spPr>
      </p:pic>
      <p:sp>
        <p:nvSpPr>
          <p:cNvPr id="102" name="文本框 101"/>
          <p:cNvSpPr txBox="1"/>
          <p:nvPr/>
        </p:nvSpPr>
        <p:spPr>
          <a:xfrm>
            <a:off x="4424045" y="3382010"/>
            <a:ext cx="7098030" cy="460375"/>
          </a:xfrm>
          <a:prstGeom prst="rect">
            <a:avLst/>
          </a:prstGeom>
          <a:noFill/>
          <a:ln w="9525">
            <a:noFill/>
          </a:ln>
        </p:spPr>
        <p:txBody>
          <a:bodyPr wrap="square">
            <a:spAutoFit/>
          </a:bodyPr>
          <a:lstStyle/>
          <a:p>
            <a:pPr indent="0" algn="ctr"/>
            <a:r>
              <a:rPr lang="zh-CN" sz="2400" b="0">
                <a:cs typeface="楷体_GB2312" charset="0"/>
              </a:rPr>
              <a:t>图</a:t>
            </a:r>
            <a:r>
              <a:rPr lang="en-US" sz="2400" b="0">
                <a:latin typeface="楷体_GB2312" charset="0"/>
                <a:cs typeface="楷体_GB2312" charset="0"/>
              </a:rPr>
              <a:t>4-7 </a:t>
            </a:r>
            <a:r>
              <a:rPr lang="zh-CN" sz="2400" b="0">
                <a:cs typeface="楷体_GB2312" charset="0"/>
              </a:rPr>
              <a:t>“分析”和“执行”时间不等的一次重叠</a:t>
            </a:r>
            <a:endParaRPr lang="zh-CN" altLang="en-US" sz="2400"/>
          </a:p>
        </p:txBody>
      </p:sp>
      <p:sp>
        <p:nvSpPr>
          <p:cNvPr id="5" name="文本框 4"/>
          <p:cNvSpPr txBox="1"/>
          <p:nvPr/>
        </p:nvSpPr>
        <p:spPr>
          <a:xfrm>
            <a:off x="1668780" y="6000750"/>
            <a:ext cx="8497570" cy="460375"/>
          </a:xfrm>
          <a:prstGeom prst="rect">
            <a:avLst/>
          </a:prstGeom>
          <a:noFill/>
          <a:ln w="9525">
            <a:noFill/>
          </a:ln>
        </p:spPr>
        <p:txBody>
          <a:bodyPr wrap="square">
            <a:spAutoFit/>
          </a:bodyPr>
          <a:lstStyle/>
          <a:p>
            <a:pPr indent="269875"/>
            <a:r>
              <a:rPr lang="zh-CN" sz="2400" b="0">
                <a:solidFill>
                  <a:srgbClr val="000000"/>
                </a:solidFill>
                <a:ea typeface="宋体" panose="02010600030101010101" pitchFamily="2" charset="-122"/>
              </a:rPr>
              <a:t>图</a:t>
            </a:r>
            <a:r>
              <a:rPr lang="en-US" sz="2400" b="0">
                <a:solidFill>
                  <a:srgbClr val="000000"/>
                </a:solidFill>
                <a:latin typeface="宋体" panose="02010600030101010101" pitchFamily="2" charset="-122"/>
              </a:rPr>
              <a:t>4-8  </a:t>
            </a:r>
            <a:r>
              <a:rPr lang="zh-CN" sz="2400" b="0">
                <a:solidFill>
                  <a:srgbClr val="000000"/>
                </a:solidFill>
                <a:ea typeface="宋体" panose="02010600030101010101" pitchFamily="2" charset="-122"/>
              </a:rPr>
              <a:t>先行控制方式的时序   </a:t>
            </a:r>
            <a:r>
              <a:rPr lang="en-US" altLang="zh-CN" sz="2400" b="0">
                <a:solidFill>
                  <a:srgbClr val="FF0000"/>
                </a:solidFill>
                <a:ea typeface="宋体" panose="02010600030101010101" pitchFamily="2" charset="-122"/>
              </a:rPr>
              <a:t>---</a:t>
            </a:r>
            <a:r>
              <a:rPr lang="zh-CN" altLang="en-US" sz="2400" b="0">
                <a:solidFill>
                  <a:srgbClr val="FF0000"/>
                </a:solidFill>
                <a:ea typeface="宋体" panose="02010600030101010101" pitchFamily="2" charset="-122"/>
              </a:rPr>
              <a:t>能提前的就</a:t>
            </a:r>
            <a:r>
              <a:rPr lang="en-US" altLang="zh-CN" sz="2400" b="0">
                <a:solidFill>
                  <a:srgbClr val="FF0000"/>
                </a:solidFill>
                <a:ea typeface="宋体" panose="02010600030101010101" pitchFamily="2" charset="-122"/>
              </a:rPr>
              <a:t>“</a:t>
            </a:r>
            <a:r>
              <a:rPr lang="zh-CN" altLang="en-US" sz="2400" b="0">
                <a:solidFill>
                  <a:srgbClr val="FF0000"/>
                </a:solidFill>
                <a:ea typeface="宋体" panose="02010600030101010101" pitchFamily="2" charset="-122"/>
              </a:rPr>
              <a:t>先行</a:t>
            </a:r>
            <a:r>
              <a:rPr lang="en-US" altLang="zh-CN" sz="2400" b="0">
                <a:solidFill>
                  <a:srgbClr val="FF0000"/>
                </a:solidFill>
                <a:ea typeface="宋体" panose="02010600030101010101" pitchFamily="2"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sp>
        <p:nvSpPr>
          <p:cNvPr id="102" name="文本框 101"/>
          <p:cNvSpPr txBox="1"/>
          <p:nvPr/>
        </p:nvSpPr>
        <p:spPr>
          <a:xfrm>
            <a:off x="6211570" y="5100320"/>
            <a:ext cx="6031230" cy="460375"/>
          </a:xfrm>
          <a:prstGeom prst="rect">
            <a:avLst/>
          </a:prstGeom>
          <a:noFill/>
          <a:ln w="9525">
            <a:noFill/>
          </a:ln>
        </p:spPr>
        <p:txBody>
          <a:bodyPr wrap="square">
            <a:spAutoFit/>
          </a:bodyPr>
          <a:lstStyle/>
          <a:p>
            <a:pPr indent="0" algn="ctr"/>
            <a:r>
              <a:rPr sz="2400" b="0">
                <a:cs typeface="楷体_GB2312" charset="0"/>
              </a:rPr>
              <a:t>图4-9  采用先行控制方式的结构</a:t>
            </a:r>
          </a:p>
        </p:txBody>
      </p:sp>
      <p:sp>
        <p:nvSpPr>
          <p:cNvPr id="6" name="文本框 5"/>
          <p:cNvSpPr txBox="1"/>
          <p:nvPr/>
        </p:nvSpPr>
        <p:spPr>
          <a:xfrm>
            <a:off x="330200" y="1101725"/>
            <a:ext cx="5080000" cy="3538220"/>
          </a:xfrm>
          <a:prstGeom prst="rect">
            <a:avLst/>
          </a:prstGeom>
          <a:noFill/>
          <a:ln w="9525">
            <a:noFill/>
          </a:ln>
        </p:spPr>
        <p:txBody>
          <a:bodyPr>
            <a:spAutoFit/>
          </a:bodyPr>
          <a:lstStyle/>
          <a:p>
            <a:pPr indent="266700"/>
            <a:r>
              <a:rPr lang="en-US" sz="2800" b="1">
                <a:latin typeface="Arial" panose="020B0604020202020204" pitchFamily="34" charset="0"/>
                <a:ea typeface="黑体" panose="02010609060101010101" pitchFamily="49" charset="-122"/>
              </a:rPr>
              <a:t>2</a:t>
            </a:r>
            <a:r>
              <a:rPr lang="zh-CN" sz="2800" b="1">
                <a:latin typeface="Arial" panose="020B0604020202020204" pitchFamily="34" charset="0"/>
                <a:ea typeface="黑体" panose="02010609060101010101" pitchFamily="49" charset="-122"/>
              </a:rPr>
              <a:t>．先行控制结构</a:t>
            </a:r>
          </a:p>
          <a:p>
            <a:pPr indent="266700"/>
            <a:endParaRPr lang="zh-CN" sz="2800" b="1">
              <a:latin typeface="Arial" panose="020B0604020202020204" pitchFamily="34" charset="0"/>
              <a:ea typeface="黑体" panose="02010609060101010101" pitchFamily="49" charset="-122"/>
            </a:endParaRPr>
          </a:p>
          <a:p>
            <a:pPr indent="266700"/>
            <a:r>
              <a:rPr lang="zh-CN" altLang="en-US" sz="2800" dirty="0">
                <a:latin typeface="幼圆" panose="02010509060101010101" pitchFamily="49" charset="-122"/>
                <a:ea typeface="幼圆" panose="02010509060101010101" pitchFamily="49" charset="-122"/>
                <a:sym typeface="+mn-ea"/>
              </a:rPr>
              <a:t>现代计算机组成中，缓冲部件使用较多，他们一般设置在两个工作速度不同的部件之间，起到平滑其工作的作用。缓冲技术是计算机组成设计的一个重要技术。</a:t>
            </a:r>
            <a:r>
              <a:rPr lang="zh-CN" altLang="en-US" sz="2800" dirty="0">
                <a:latin typeface="隶书" panose="02010509060101010101" pitchFamily="49" charset="-122"/>
                <a:ea typeface="隶书" panose="02010509060101010101" pitchFamily="49" charset="-122"/>
                <a:sym typeface="+mn-ea"/>
              </a:rPr>
              <a:t> </a:t>
            </a:r>
            <a:endParaRPr lang="zh-CN" altLang="en-US" sz="2800"/>
          </a:p>
        </p:txBody>
      </p:sp>
      <p:pic>
        <p:nvPicPr>
          <p:cNvPr id="2" name="图片 10" descr="A49"/>
          <p:cNvPicPr>
            <a:picLocks noChangeAspect="1"/>
          </p:cNvPicPr>
          <p:nvPr/>
        </p:nvPicPr>
        <p:blipFill>
          <a:blip r:embed="rId2"/>
          <a:stretch>
            <a:fillRect/>
          </a:stretch>
        </p:blipFill>
        <p:spPr>
          <a:xfrm>
            <a:off x="5410200" y="1010285"/>
            <a:ext cx="6703060" cy="390017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4246245"/>
          </a:xfrm>
          <a:prstGeom prst="rect">
            <a:avLst/>
          </a:prstGeom>
        </p:spPr>
        <p:txBody>
          <a:bodyPr wrap="square">
            <a:spAutoFit/>
            <a:scene3d>
              <a:camera prst="orthographicFront"/>
              <a:lightRig rig="threePt" dir="t"/>
            </a:scene3d>
          </a:bodyPr>
          <a:lstStyle/>
          <a:p>
            <a:pPr>
              <a:spcBef>
                <a:spcPct val="50000"/>
              </a:spcBef>
            </a:pP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先行指令栈</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的作用是后继指令预取，保证指令分析器在顺序取指时能从先行指令栈内取到。</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先行指令栈是主存与指令分析器之间的一个缓冲部件，用于平滑主存和指令分析器之间的工作。当指令分析器分析某条指令用时较长时，或者主存空闲时，可多取几条指令存入先行指令栈，以作备取。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5015865"/>
          </a:xfrm>
          <a:prstGeom prst="rect">
            <a:avLst/>
          </a:prstGeom>
        </p:spPr>
        <p:txBody>
          <a:bodyPr wrap="square">
            <a:spAutoFit/>
            <a:scene3d>
              <a:camera prst="orthographicFront"/>
              <a:lightRig rig="threePt" dir="t"/>
            </a:scene3d>
          </a:bodyPr>
          <a:lstStyle/>
          <a:p>
            <a:pPr>
              <a:spcBef>
                <a:spcPct val="50000"/>
              </a:spcBef>
            </a:pPr>
            <a:r>
              <a:rPr lang="zh-CN" altLang="en-US" sz="32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先行读数栈</a:t>
            </a: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由一组先行地址缓冲寄存器、先行操作数缓冲寄存器和相应的控制逻辑组成。</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每当地址缓冲寄存器接到有效地址后，控制逻辑主动向控存发取数请求信号，读出的数据送到先行数据缓冲寄存器内。先行读数栈以先进先出的方式工作。运算器直接从其读取数据操作，不向主存取数。所以，先行读数栈是主存和运算器间的缓冲部件。</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先行读数栈内的数据对运算器内正在执行的指令而言是属于后继指令执行所需的数据，故称“先行”</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971550"/>
            <a:ext cx="11015980" cy="5741670"/>
          </a:xfrm>
          <a:prstGeom prst="rect">
            <a:avLst/>
          </a:prstGeom>
        </p:spPr>
        <p:txBody>
          <a:bodyPr wrap="square">
            <a:spAutoFit/>
            <a:scene3d>
              <a:camera prst="orthographicFront"/>
              <a:lightRig rig="threePt" dir="t"/>
            </a:scene3d>
          </a:bodyPr>
          <a:lstStyle/>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指令分析器与运算器之间的缓冲部件是</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先行操作栈</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有一组操作命令缓冲寄存器及相应控制逻辑组成。指令分析器预处理完一条指令，将相应操作命令送入先行操作栈，指令分析器继续对后继指令进行预处理。而运算器通过运控从栈内按顺序逐个取出操作命令执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先行操作栈内命令对于运算器内正在执行的命令而言是“先行”的。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782300" cy="5113655"/>
          </a:xfrm>
          <a:prstGeom prst="rect">
            <a:avLst/>
          </a:prstGeom>
        </p:spPr>
        <p:txBody>
          <a:bodyPr wrap="square">
            <a:spAutoFit/>
            <a:scene3d>
              <a:camera prst="orthographicFront"/>
              <a:lightRig rig="threePt" dir="t"/>
            </a:scene3d>
          </a:bodyPr>
          <a:lstStyle/>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对于“写数”命令，则需将有效地址送入</a:t>
            </a:r>
            <a:r>
              <a:rPr lang="zh-CN" altLang="en-US" sz="32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后行写数栈</a:t>
            </a: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中的后行地址缓冲器。</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后行写数栈由一组后行地址缓冲寄存器、后行写数缓冲寄存器，及相应控制逻辑组成。每当接到运算器送来的要写入主存的数据，由控制逻辑自动向主存发写数请求信号，完成存数的操作。它是运算器和主存间的缓冲部件。</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由于后行写数栈中写回的数据，对于运算器中正在执行的命令而言，是先前命令“滞后”写回的数据，故叫后行写数栈。</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4300220"/>
          </a:xfrm>
          <a:prstGeom prst="rect">
            <a:avLst/>
          </a:prstGeom>
        </p:spPr>
        <p:txBody>
          <a:bodyPr wrap="square">
            <a:spAutoFit/>
            <a:scene3d>
              <a:camera prst="orthographicFront"/>
              <a:lightRig rig="threePt" dir="t"/>
            </a:scene3d>
          </a:bodyPr>
          <a:lstStyle/>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先行控制实际上是缓冲技术和预处理技术相结合的产物。</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通过对指令流和数据流的先行控制，可以使指令分析部件和执行部件同时处理两条不相邻的指令。</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通常把先行指令栈、后行读数栈、先行操作栈和后行写数栈统称为</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先行控制器</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框 3"/>
          <p:cNvSpPr txBox="1"/>
          <p:nvPr/>
        </p:nvSpPr>
        <p:spPr>
          <a:xfrm>
            <a:off x="914895" y="1461980"/>
            <a:ext cx="10724848" cy="4154170"/>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计算机系统设计的基本任务之一就是加快指令的解释过程。</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采用高速部件，努力提高指令内部的并行性，从而加快单条指令的解释过程</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采用指令间的并行性，从而并发的解释两条或两条以上的指令，以至于整段程序，达到提高计算机整体速度的目的。</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本章在叙述并行性基本概念的基础上，着重介绍一次重叠、先行控制、流水线结构等基本原理、性能分析，以及设计中应考虑的一些问题。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474408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1．流水线技术原理</a:t>
            </a: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如果把过程细分成多个子过程，并分别由各自独立的条件来实现。每一个△</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2</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流出一条指令的处理结果。</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这种工作方式类似于现代工厂的装备流水线，每隔△</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i</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流水线就流出一个产品，而制造一个产品的时间远远大于△</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i</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，这就是计算机设计中的“流水线”概念</a:t>
            </a:r>
          </a:p>
        </p:txBody>
      </p:sp>
      <p:pic>
        <p:nvPicPr>
          <p:cNvPr id="2" name="图片 -2147482449" descr="4t10"/>
          <p:cNvPicPr>
            <a:picLocks noChangeAspect="1"/>
          </p:cNvPicPr>
          <p:nvPr/>
        </p:nvPicPr>
        <p:blipFill>
          <a:blip r:embed="rId2"/>
          <a:stretch>
            <a:fillRect/>
          </a:stretch>
        </p:blipFill>
        <p:spPr>
          <a:xfrm>
            <a:off x="8613775" y="4974590"/>
            <a:ext cx="3573145" cy="1778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526097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流水线技术特点：</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① 可以划分为若干互有联系的子过程（功能段）。每个功能段由专用功能部件实现。</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② 实现功能段所需的时间应尽可能相等，避免因不等产生处理瓶颈，造成流水线“断流”。</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③ 形成流水线处理，需要一段准备时间，称为“通过时间”。只有在此之后流水过程才能够稳定。</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④ 指令流不能顺序执行时，会使流水过程中断；再形成流水过程，则需经过一段时间。不应经常“断流”，否则效率不会很高。</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⑤ 流水线技术适用于大量重复的程序过程，只有输入端能连续地提供服务，流水线效率才能够得到充分发挥。</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2637790"/>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2．流水线结构分类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（1）按完成的功能分类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单功能流水线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多功能流水线。</a:t>
            </a:r>
          </a:p>
        </p:txBody>
      </p:sp>
      <p:pic>
        <p:nvPicPr>
          <p:cNvPr id="2" name="图片 -2147482613" descr="4t12"/>
          <p:cNvPicPr>
            <a:picLocks noChangeAspect="1"/>
          </p:cNvPicPr>
          <p:nvPr/>
        </p:nvPicPr>
        <p:blipFill>
          <a:blip r:embed="rId2"/>
          <a:stretch>
            <a:fillRect/>
          </a:stretch>
        </p:blipFill>
        <p:spPr>
          <a:xfrm>
            <a:off x="5537835" y="1148080"/>
            <a:ext cx="6490335" cy="4459605"/>
          </a:xfrm>
          <a:prstGeom prst="rect">
            <a:avLst/>
          </a:prstGeom>
          <a:noFill/>
          <a:ln w="9525">
            <a:noFill/>
          </a:ln>
        </p:spPr>
      </p:pic>
      <p:sp>
        <p:nvSpPr>
          <p:cNvPr id="102" name="文本框 101"/>
          <p:cNvSpPr txBox="1"/>
          <p:nvPr/>
        </p:nvSpPr>
        <p:spPr>
          <a:xfrm>
            <a:off x="5837555" y="5878830"/>
            <a:ext cx="7108190" cy="521970"/>
          </a:xfrm>
          <a:prstGeom prst="rect">
            <a:avLst/>
          </a:prstGeom>
          <a:noFill/>
          <a:ln w="9525">
            <a:noFill/>
          </a:ln>
        </p:spPr>
        <p:txBody>
          <a:bodyPr wrap="square">
            <a:spAutoFit/>
          </a:bodyPr>
          <a:lstStyle/>
          <a:p>
            <a:pPr indent="269875"/>
            <a:r>
              <a:rPr lang="zh-CN" sz="2800" b="0">
                <a:solidFill>
                  <a:srgbClr val="000000"/>
                </a:solidFill>
                <a:ea typeface="宋体" panose="02010600030101010101" pitchFamily="2" charset="-122"/>
              </a:rPr>
              <a:t>图</a:t>
            </a:r>
            <a:r>
              <a:rPr lang="en-US" sz="2800" b="0">
                <a:solidFill>
                  <a:srgbClr val="000000"/>
                </a:solidFill>
                <a:latin typeface="宋体" panose="02010600030101010101" pitchFamily="2" charset="-122"/>
              </a:rPr>
              <a:t>4-12  ASC</a:t>
            </a:r>
            <a:r>
              <a:rPr lang="zh-CN" sz="2800" b="0">
                <a:solidFill>
                  <a:srgbClr val="000000"/>
                </a:solidFill>
                <a:ea typeface="宋体" panose="02010600030101010101" pitchFamily="2" charset="-122"/>
              </a:rPr>
              <a:t>运算器多功能流水线</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41910" y="993775"/>
            <a:ext cx="9911080" cy="2637790"/>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（2）按同一时间内各段</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之间的连接方式分类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静态流水线。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动态流水线。</a:t>
            </a:r>
          </a:p>
        </p:txBody>
      </p:sp>
      <p:pic>
        <p:nvPicPr>
          <p:cNvPr id="2" name="图片 -2147482612" descr="4t13"/>
          <p:cNvPicPr>
            <a:picLocks noChangeAspect="1"/>
          </p:cNvPicPr>
          <p:nvPr/>
        </p:nvPicPr>
        <p:blipFill>
          <a:blip r:embed="rId2"/>
          <a:stretch>
            <a:fillRect/>
          </a:stretch>
        </p:blipFill>
        <p:spPr>
          <a:xfrm>
            <a:off x="4899660" y="921385"/>
            <a:ext cx="7274560" cy="576008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120650" y="1044575"/>
            <a:ext cx="6350635" cy="529526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（3）按流水线的级别分类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部件级流水线。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处理机级流水线。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③ 处理机间流水线。</a:t>
            </a:r>
          </a:p>
          <a:p>
            <a:pPr indent="0">
              <a:spcBef>
                <a:spcPct val="20000"/>
              </a:spcBef>
              <a:buClr>
                <a:schemeClr val="folHlink"/>
              </a:buClr>
              <a:buSzPct val="60000"/>
              <a:buFont typeface="Wingdings" panose="05000000000000000000" pitchFamily="2" charset="2"/>
              <a:buNone/>
            </a:pPr>
            <a:endParaRPr lang="zh-CN" altLang="en-US" sz="3600" dirty="0">
              <a:latin typeface="幼圆" panose="02010509060101010101" pitchFamily="49" charset="-122"/>
              <a:ea typeface="幼圆" panose="02010509060101010101" pitchFamily="49" charset="-122"/>
              <a:cs typeface="幼圆" panose="02010509060101010101" pitchFamily="49" charset="-122"/>
              <a:sym typeface="+mn-ea"/>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（4）按数据表示分类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标量流水线。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向量流水线。</a:t>
            </a:r>
          </a:p>
        </p:txBody>
      </p:sp>
      <p:pic>
        <p:nvPicPr>
          <p:cNvPr id="100" name="图片 99"/>
          <p:cNvPicPr/>
          <p:nvPr/>
        </p:nvPicPr>
        <p:blipFill>
          <a:blip r:embed="rId2"/>
          <a:stretch>
            <a:fillRect/>
          </a:stretch>
        </p:blipFill>
        <p:spPr>
          <a:xfrm>
            <a:off x="6232525" y="1680210"/>
            <a:ext cx="4950460" cy="2604770"/>
          </a:xfrm>
          <a:prstGeom prst="rect">
            <a:avLst/>
          </a:prstGeom>
          <a:noFill/>
          <a:ln w="9525">
            <a:noFill/>
          </a:ln>
        </p:spPr>
      </p:pic>
      <p:sp>
        <p:nvSpPr>
          <p:cNvPr id="101" name="文本框 100"/>
          <p:cNvSpPr txBox="1"/>
          <p:nvPr/>
        </p:nvSpPr>
        <p:spPr>
          <a:xfrm>
            <a:off x="4700905" y="4606925"/>
            <a:ext cx="7746365" cy="1568450"/>
          </a:xfrm>
          <a:prstGeom prst="rect">
            <a:avLst/>
          </a:prstGeom>
          <a:noFill/>
          <a:ln w="9525">
            <a:noFill/>
          </a:ln>
        </p:spPr>
        <p:txBody>
          <a:bodyPr wrap="square">
            <a:spAutoFit/>
          </a:bodyPr>
          <a:lstStyle/>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（5）按流水线中是否有反馈回路来分类</a:t>
            </a:r>
          </a:p>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①  线性流水线。</a:t>
            </a:r>
          </a:p>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② 非线性流水线。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414655" y="1024255"/>
            <a:ext cx="9911080" cy="252793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3．流水线结构</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把运算过程分为多个子过程，使各个子过程的时间尽量相等。</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为避免干扰在各段之间增加锁存器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3011"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26</a:t>
            </a:fld>
            <a:endParaRPr lang="en-US" altLang="zh-CN" sz="1400" dirty="0"/>
          </a:p>
        </p:txBody>
      </p:sp>
      <p:pic>
        <p:nvPicPr>
          <p:cNvPr id="43013" name="Picture 3"/>
          <p:cNvPicPr>
            <a:picLocks noChangeAspect="1"/>
          </p:cNvPicPr>
          <p:nvPr/>
        </p:nvPicPr>
        <p:blipFill>
          <a:blip r:embed="rId4"/>
          <a:stretch>
            <a:fillRect/>
          </a:stretch>
        </p:blipFill>
        <p:spPr>
          <a:xfrm>
            <a:off x="2590800" y="1066800"/>
            <a:ext cx="6934200" cy="1703388"/>
          </a:xfrm>
          <a:prstGeom prst="rect">
            <a:avLst/>
          </a:prstGeom>
          <a:noFill/>
          <a:ln w="9525">
            <a:noFill/>
          </a:ln>
        </p:spPr>
      </p:pic>
      <p:pic>
        <p:nvPicPr>
          <p:cNvPr id="43014" name="Picture 4"/>
          <p:cNvPicPr>
            <a:picLocks noChangeAspect="1"/>
          </p:cNvPicPr>
          <p:nvPr/>
        </p:nvPicPr>
        <p:blipFill>
          <a:blip r:embed="rId5"/>
          <a:stretch>
            <a:fillRect/>
          </a:stretch>
        </p:blipFill>
        <p:spPr>
          <a:xfrm>
            <a:off x="4114800" y="2819400"/>
            <a:ext cx="5410200" cy="3516313"/>
          </a:xfrm>
          <a:prstGeom prst="rect">
            <a:avLst/>
          </a:prstGeom>
          <a:noFill/>
          <a:ln w="9525">
            <a:noFill/>
          </a:ln>
        </p:spPr>
      </p:pic>
      <p:sp>
        <p:nvSpPr>
          <p:cNvPr id="43015" name="Text Box 5"/>
          <p:cNvSpPr txBox="1"/>
          <p:nvPr/>
        </p:nvSpPr>
        <p:spPr>
          <a:xfrm>
            <a:off x="1524000" y="4343400"/>
            <a:ext cx="2438400" cy="583565"/>
          </a:xfrm>
          <a:prstGeom prst="rect">
            <a:avLst/>
          </a:prstGeom>
          <a:noFill/>
          <a:ln w="9525">
            <a:noFill/>
          </a:ln>
        </p:spPr>
        <p:txBody>
          <a:bodyPr>
            <a:spAutoFit/>
          </a:bodyPr>
          <a:lstStyle/>
          <a:p>
            <a:pPr>
              <a:spcBef>
                <a:spcPct val="50000"/>
              </a:spcBef>
              <a:buClr>
                <a:schemeClr val="hlink"/>
              </a:buClr>
              <a:buSzPct val="110000"/>
              <a:buFont typeface="Wingdings" panose="05000000000000000000" pitchFamily="2" charset="2"/>
              <a:buBlip>
                <a:blip r:embed="rId6"/>
              </a:buBlip>
            </a:pPr>
            <a:r>
              <a:rPr lang="en-US" altLang="zh-CN" sz="3200" b="1" dirty="0">
                <a:solidFill>
                  <a:srgbClr val="080CC4"/>
                </a:solidFill>
                <a:latin typeface="Arial" panose="020B0604020202020204" pitchFamily="34" charset="0"/>
              </a:rPr>
              <a:t>Pipeline?</a:t>
            </a:r>
          </a:p>
        </p:txBody>
      </p:sp>
      <p:sp>
        <p:nvSpPr>
          <p:cNvPr id="2" name="标题 1"/>
          <p:cNvSpPr>
            <a:spLocks noGrp="1"/>
          </p:cNvSpPr>
          <p:nvPr>
            <p:ph type="title"/>
          </p:nvPr>
        </p:nvSpPr>
        <p:spPr>
          <a:xfrm>
            <a:off x="253549" y="410845"/>
            <a:ext cx="3269343" cy="511110"/>
          </a:xfrm>
        </p:spPr>
        <p:txBody>
          <a:bodyPr>
            <a:normAutofit/>
          </a:bodyPr>
          <a:lstStyle/>
          <a:p>
            <a:r>
              <a:rPr dirty="0"/>
              <a:t>4.1.3  流水线技术</a:t>
            </a:r>
          </a:p>
        </p:txBody>
      </p:sp>
    </p:spTree>
  </p:cSld>
  <p:clrMapOvr>
    <a:masterClrMapping/>
  </p:clrMapOvr>
  <p:transition>
    <p:random/>
    <p:sndAc>
      <p:stSnd>
        <p:snd r:embed="rId3" name="chimes.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403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27</a:t>
            </a:fld>
            <a:endParaRPr lang="en-US" altLang="zh-CN" sz="1400" dirty="0"/>
          </a:p>
        </p:txBody>
      </p:sp>
      <p:pic>
        <p:nvPicPr>
          <p:cNvPr id="44037" name="Picture 3"/>
          <p:cNvPicPr>
            <a:picLocks noChangeAspect="1"/>
          </p:cNvPicPr>
          <p:nvPr/>
        </p:nvPicPr>
        <p:blipFill>
          <a:blip r:embed="rId4"/>
          <a:stretch>
            <a:fillRect/>
          </a:stretch>
        </p:blipFill>
        <p:spPr>
          <a:xfrm>
            <a:off x="2971800" y="942975"/>
            <a:ext cx="6629400" cy="5517515"/>
          </a:xfrm>
          <a:prstGeom prst="rect">
            <a:avLst/>
          </a:prstGeom>
          <a:noFill/>
          <a:ln w="9525">
            <a:noFill/>
          </a:ln>
        </p:spPr>
      </p:pic>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Tree>
  </p:cSld>
  <p:clrMapOvr>
    <a:masterClrMapping/>
  </p:clrMapOvr>
  <p:transition>
    <p:random/>
    <p:sndAc>
      <p:stSnd>
        <p:snd r:embed="rId3"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4.2  线性流水线性能指标</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ym typeface="+mn-ea"/>
              </a:rPr>
              <a:t>4.2.1  吞吐率</a:t>
            </a:r>
          </a:p>
        </p:txBody>
      </p:sp>
      <p:sp>
        <p:nvSpPr>
          <p:cNvPr id="4" name="文本框 3"/>
          <p:cNvSpPr txBox="1"/>
          <p:nvPr/>
        </p:nvSpPr>
        <p:spPr>
          <a:xfrm>
            <a:off x="914895" y="1921720"/>
            <a:ext cx="10724848" cy="1753235"/>
          </a:xfrm>
          <a:prstGeom prst="rect">
            <a:avLst/>
          </a:prstGeom>
          <a:noFill/>
        </p:spPr>
        <p:txBody>
          <a:bodyPr wrap="square" rtlCol="0">
            <a:spAutoFit/>
            <a:scene3d>
              <a:camera prst="orthographicFront"/>
              <a:lightRig rig="threePt" dir="t"/>
            </a:scene3d>
          </a:bodyPr>
          <a:lstStyle/>
          <a:p>
            <a:pPr eaLnBrk="1" hangingPunct="1"/>
            <a:r>
              <a:rPr lang="zh-CN" altLang="en-US" sz="3600" dirty="0">
                <a:sym typeface="+mn-ea"/>
              </a:rPr>
              <a:t>定义：指单位时间内流水线能够处理的任务数（或指令数）或流水线能够输出的结果的数量，是衡量流水线速度的主要性能指标</a:t>
            </a:r>
            <a:endParaRPr lang="zh-CN" altLang="en-US" sz="36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p:txBody>
      </p:sp>
      <p:sp>
        <p:nvSpPr>
          <p:cNvPr id="5" name="文本框 4"/>
          <p:cNvSpPr txBox="1"/>
          <p:nvPr/>
        </p:nvSpPr>
        <p:spPr>
          <a:xfrm>
            <a:off x="915035" y="1298575"/>
            <a:ext cx="646938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吞吐率（throught  rate)</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5963" y="2095500"/>
            <a:ext cx="4722812"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rPr>
              <a:t>4.1  流水线结构原理</a:t>
            </a:r>
          </a:p>
        </p:txBody>
      </p:sp>
      <p:sp>
        <p:nvSpPr>
          <p:cNvPr id="4" name="文本框 3"/>
          <p:cNvSpPr txBox="1"/>
          <p:nvPr/>
        </p:nvSpPr>
        <p:spPr>
          <a:xfrm>
            <a:off x="715963" y="2616200"/>
            <a:ext cx="4208462"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sym typeface="+mn-ea"/>
              </a:rPr>
              <a:t>4.2  线性流水线性能指标</a:t>
            </a:r>
          </a:p>
        </p:txBody>
      </p:sp>
      <p:sp>
        <p:nvSpPr>
          <p:cNvPr id="6" name="文本框 5"/>
          <p:cNvSpPr txBox="1"/>
          <p:nvPr/>
        </p:nvSpPr>
        <p:spPr>
          <a:xfrm>
            <a:off x="715963" y="3138488"/>
            <a:ext cx="3856037" cy="521970"/>
          </a:xfrm>
          <a:prstGeom prst="rect">
            <a:avLst/>
          </a:prstGeom>
          <a:noFill/>
          <a:ln w="9525">
            <a:noFill/>
          </a:ln>
        </p:spPr>
        <p:txBody>
          <a:bodyPr anchor="t">
            <a:spAutoFit/>
          </a:bodyPr>
          <a:lstStyle/>
          <a:p>
            <a:r>
              <a:rPr altLang="zh-CN" sz="2800" b="1" dirty="0">
                <a:solidFill>
                  <a:schemeClr val="bg1"/>
                </a:solidFill>
                <a:latin typeface="微软雅黑" panose="020B0503020204020204" pitchFamily="34" charset="-122"/>
                <a:ea typeface="微软雅黑" panose="020B0503020204020204" pitchFamily="34" charset="-122"/>
              </a:rPr>
              <a:t>4.3  非线性流水线</a:t>
            </a:r>
          </a:p>
        </p:txBody>
      </p:sp>
      <p:sp>
        <p:nvSpPr>
          <p:cNvPr id="73732" name="标题 24"/>
          <p:cNvSpPr>
            <a:spLocks noGrp="1"/>
          </p:cNvSpPr>
          <p:nvPr>
            <p:ph type="title"/>
          </p:nvPr>
        </p:nvSpPr>
        <p:spPr>
          <a:xfrm>
            <a:off x="-11112" y="444500"/>
            <a:ext cx="2982912" cy="712788"/>
          </a:xfrm>
        </p:spPr>
        <p:txBody>
          <a:bodyPr vert="horz" wrap="square" lIns="91440" tIns="45720" rIns="91440" bIns="45720" anchor="ctr"/>
          <a:lstStyle/>
          <a:p>
            <a:pPr eaLnBrk="1" hangingPunct="1"/>
            <a:r>
              <a:rPr lang="zh-CN" altLang="en-US" kern="1200" dirty="0">
                <a:latin typeface="微软雅黑" panose="020B0503020204020204" pitchFamily="34" charset="-122"/>
                <a:ea typeface="微软雅黑" panose="020B0503020204020204" pitchFamily="34" charset="-122"/>
                <a:cs typeface="+mj-cs"/>
              </a:rPr>
              <a:t>目录 </a:t>
            </a:r>
            <a:r>
              <a:rPr lang="en-US" altLang="zh-CN" kern="1200" dirty="0">
                <a:latin typeface="微软雅黑" panose="020B0503020204020204" pitchFamily="34" charset="-122"/>
                <a:ea typeface="微软雅黑" panose="020B0503020204020204" pitchFamily="34" charset="-122"/>
                <a:cs typeface="+mj-cs"/>
              </a:rPr>
              <a:t>CONTENT</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715963" y="3660775"/>
            <a:ext cx="10464800"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rPr>
              <a:t>4.4  流水线相关处理</a:t>
            </a:r>
          </a:p>
        </p:txBody>
      </p:sp>
      <p:sp>
        <p:nvSpPr>
          <p:cNvPr id="9" name="文本框 8"/>
          <p:cNvSpPr txBox="1"/>
          <p:nvPr/>
        </p:nvSpPr>
        <p:spPr>
          <a:xfrm>
            <a:off x="715963" y="4165600"/>
            <a:ext cx="8509000" cy="521970"/>
          </a:xfrm>
          <a:prstGeom prst="rect">
            <a:avLst/>
          </a:prstGeom>
          <a:noFill/>
          <a:ln w="9525">
            <a:noFill/>
          </a:ln>
        </p:spPr>
        <p:txBody>
          <a:bodyPr anchor="t">
            <a:spAutoFit/>
          </a:bodyPr>
          <a:lstStyle/>
          <a:p>
            <a:r>
              <a:rPr altLang="zh-CN" sz="2800" b="1" dirty="0">
                <a:solidFill>
                  <a:schemeClr val="bg1"/>
                </a:solidFill>
                <a:latin typeface="微软雅黑" panose="020B0503020204020204" pitchFamily="34" charset="-122"/>
                <a:ea typeface="微软雅黑" panose="020B0503020204020204" pitchFamily="34" charset="-122"/>
              </a:rPr>
              <a:t>4.5  超级流水处理机</a:t>
            </a:r>
          </a:p>
        </p:txBody>
      </p:sp>
      <p:sp>
        <p:nvSpPr>
          <p:cNvPr id="15" name="文本框 14"/>
          <p:cNvSpPr txBox="1"/>
          <p:nvPr/>
        </p:nvSpPr>
        <p:spPr>
          <a:xfrm>
            <a:off x="874713" y="5821363"/>
            <a:ext cx="10466387" cy="841375"/>
          </a:xfrm>
          <a:prstGeom prst="rect">
            <a:avLst/>
          </a:prstGeom>
          <a:noFill/>
          <a:ln w="9525">
            <a:noFill/>
          </a:ln>
        </p:spPr>
        <p:txBody>
          <a:bodyPr anchor="t">
            <a:spAutoFit/>
          </a:bodyPr>
          <a:lstStyle/>
          <a:p>
            <a:pPr algn="just">
              <a:lnSpc>
                <a:spcPct val="90000"/>
              </a:lnSpc>
            </a:pPr>
            <a:r>
              <a:rPr lang="zh-CN" altLang="en-US" dirty="0">
                <a:latin typeface="Times New Roman" panose="02020603050405020304" pitchFamily="18" charset="0"/>
                <a:ea typeface="等线" panose="02010600030101010101" pitchFamily="2" charset="-122"/>
              </a:rPr>
              <a:t>重点：并行存储器及无冲突访问，虚拟存储器工作原理</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地址映像和变换</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替换算法，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工作原理</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地址映像和变换</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替换算法，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的一致性问题。</a:t>
            </a:r>
            <a:endParaRPr lang="zh-CN" altLang="en-US" dirty="0">
              <a:latin typeface="等线" panose="02010600030101010101" pitchFamily="2" charset="-122"/>
              <a:ea typeface="等线" panose="02010600030101010101" pitchFamily="2" charset="-122"/>
            </a:endParaRPr>
          </a:p>
          <a:p>
            <a:pPr>
              <a:lnSpc>
                <a:spcPct val="90000"/>
              </a:lnSpc>
            </a:pPr>
            <a:r>
              <a:rPr lang="zh-CN" altLang="en-US" dirty="0">
                <a:latin typeface="Times New Roman" panose="02020603050405020304" pitchFamily="18" charset="0"/>
                <a:ea typeface="等线" panose="02010600030101010101" pitchFamily="2" charset="-122"/>
              </a:rPr>
              <a:t>难点：虚拟存储器地址变换的快慢表法，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的组相联映像变换。</a:t>
            </a:r>
            <a:r>
              <a:rPr lang="zh-CN" altLang="en-US" dirty="0">
                <a:latin typeface="等线" panose="02010600030101010101" pitchFamily="2" charset="-122"/>
                <a:ea typeface="等线" panose="02010600030101010101" pitchFamily="2" charset="-122"/>
              </a:rPr>
              <a:t> </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30</a:t>
            </a:fld>
            <a:endParaRPr lang="en-US" altLang="zh-CN" sz="1400" dirty="0"/>
          </a:p>
        </p:txBody>
      </p:sp>
      <p:sp>
        <p:nvSpPr>
          <p:cNvPr id="52228" name="Rectangle 2"/>
          <p:cNvSpPr>
            <a:spLocks noGrp="1"/>
          </p:cNvSpPr>
          <p:nvPr>
            <p:ph idx="4294967295"/>
          </p:nvPr>
        </p:nvSpPr>
        <p:spPr>
          <a:xfrm>
            <a:off x="657860" y="1270635"/>
            <a:ext cx="11471275" cy="4953000"/>
          </a:xfrm>
        </p:spPr>
        <p:txBody>
          <a:bodyPr vert="horz" wrap="square" lIns="91440" tIns="45720" rIns="91440" bIns="45720" anchor="t" anchorCtr="0">
            <a:noAutofit/>
          </a:bodyPr>
          <a:lstStyle/>
          <a:p>
            <a:pPr eaLnBrk="1" hangingPunct="1">
              <a:lnSpc>
                <a:spcPct val="90000"/>
              </a:lnSpc>
            </a:pPr>
            <a:r>
              <a:rPr lang="zh-CN" altLang="en-US" sz="2300" b="1" dirty="0"/>
              <a:t>对于</a:t>
            </a:r>
            <a:r>
              <a:rPr lang="en-US" altLang="zh-CN" sz="2300" b="1" dirty="0"/>
              <a:t>m </a:t>
            </a:r>
            <a:r>
              <a:rPr lang="zh-CN" altLang="en-US" sz="2300" b="1" dirty="0"/>
              <a:t>流水上运行</a:t>
            </a:r>
            <a:r>
              <a:rPr lang="en-US" altLang="zh-CN" sz="2300" b="1" dirty="0"/>
              <a:t>n</a:t>
            </a:r>
            <a:r>
              <a:rPr lang="zh-CN" altLang="en-US" sz="2300" b="1" dirty="0"/>
              <a:t>条指令</a:t>
            </a:r>
          </a:p>
          <a:p>
            <a:pPr eaLnBrk="1" hangingPunct="1">
              <a:lnSpc>
                <a:spcPct val="90000"/>
              </a:lnSpc>
            </a:pPr>
            <a:r>
              <a:rPr lang="en-US" altLang="zh-CN" sz="2300" dirty="0">
                <a:sym typeface="+mn-ea"/>
              </a:rPr>
              <a:t>(1)</a:t>
            </a:r>
            <a:r>
              <a:rPr lang="zh-CN" altLang="en-US" sz="2300" dirty="0">
                <a:sym typeface="+mn-ea"/>
              </a:rPr>
              <a:t>若各段时间相等</a:t>
            </a:r>
            <a:endParaRPr lang="zh-CN" altLang="en-US" sz="2300" dirty="0"/>
          </a:p>
          <a:p>
            <a:pPr eaLnBrk="1" hangingPunct="1">
              <a:lnSpc>
                <a:spcPct val="90000"/>
              </a:lnSpc>
            </a:pPr>
            <a:r>
              <a:rPr lang="en-US" altLang="zh-CN" sz="2300" dirty="0">
                <a:sym typeface="+mn-ea"/>
              </a:rPr>
              <a:t>T=n* </a:t>
            </a:r>
            <a:r>
              <a:rPr lang="en-US" altLang="zh-CN" sz="2300" dirty="0">
                <a:solidFill>
                  <a:srgbClr val="0033CC"/>
                </a:solidFill>
                <a:sym typeface="+mn-ea"/>
              </a:rPr>
              <a:t>⊿t0</a:t>
            </a:r>
            <a:r>
              <a:rPr lang="en-US" altLang="zh-CN" sz="2300" dirty="0">
                <a:sym typeface="+mn-ea"/>
              </a:rPr>
              <a:t> +(m-1)* </a:t>
            </a:r>
            <a:r>
              <a:rPr lang="en-US" altLang="zh-CN" sz="2300" dirty="0">
                <a:solidFill>
                  <a:srgbClr val="0033CC"/>
                </a:solidFill>
                <a:sym typeface="+mn-ea"/>
              </a:rPr>
              <a:t>⊿t0</a:t>
            </a:r>
            <a:r>
              <a:rPr lang="en-US" altLang="zh-CN" sz="2300" dirty="0">
                <a:sym typeface="+mn-ea"/>
              </a:rPr>
              <a:t> </a:t>
            </a:r>
            <a:endParaRPr lang="en-US" altLang="zh-CN" sz="2300" dirty="0"/>
          </a:p>
          <a:p>
            <a:pPr eaLnBrk="1" hangingPunct="1"/>
            <a:r>
              <a:rPr lang="zh-CN" altLang="en-US" sz="2300" dirty="0">
                <a:sym typeface="+mn-ea"/>
              </a:rPr>
              <a:t>或</a:t>
            </a:r>
            <a:r>
              <a:rPr lang="en-US" altLang="zh-CN" sz="2300" dirty="0">
                <a:sym typeface="+mn-ea"/>
              </a:rPr>
              <a:t>T=m* </a:t>
            </a:r>
            <a:r>
              <a:rPr lang="en-US" altLang="zh-CN" sz="2300" dirty="0">
                <a:solidFill>
                  <a:srgbClr val="0033CC"/>
                </a:solidFill>
                <a:sym typeface="+mn-ea"/>
              </a:rPr>
              <a:t>⊿t0</a:t>
            </a:r>
            <a:r>
              <a:rPr lang="en-US" altLang="zh-CN" sz="2300" dirty="0">
                <a:sym typeface="+mn-ea"/>
              </a:rPr>
              <a:t> +(n-1)* </a:t>
            </a:r>
            <a:r>
              <a:rPr lang="en-US" altLang="zh-CN" sz="2300" dirty="0">
                <a:solidFill>
                  <a:srgbClr val="0033CC"/>
                </a:solidFill>
                <a:sym typeface="+mn-ea"/>
              </a:rPr>
              <a:t>⊿t0</a:t>
            </a:r>
            <a:r>
              <a:rPr lang="en-US" altLang="zh-CN" sz="2300" dirty="0">
                <a:sym typeface="+mn-ea"/>
              </a:rPr>
              <a:t> </a:t>
            </a:r>
            <a:endParaRPr lang="en-US" altLang="zh-CN" sz="2300" dirty="0"/>
          </a:p>
          <a:p>
            <a:pPr eaLnBrk="1" hangingPunct="1"/>
            <a:r>
              <a:rPr lang="zh-CN" altLang="en-US" sz="2300" dirty="0">
                <a:sym typeface="+mn-ea"/>
              </a:rPr>
              <a:t>实际吞吐率：</a:t>
            </a:r>
          </a:p>
          <a:p>
            <a:pPr eaLnBrk="1" hangingPunct="1"/>
            <a:r>
              <a:rPr lang="zh-CN" altLang="en-US" sz="2300" dirty="0">
                <a:sym typeface="+mn-ea"/>
              </a:rPr>
              <a:t>                                                                         m&lt;&lt;n时，</a:t>
            </a:r>
          </a:p>
          <a:p>
            <a:pPr eaLnBrk="1" hangingPunct="1"/>
            <a:r>
              <a:rPr lang="zh-CN" altLang="en-US" sz="2300" dirty="0">
                <a:sym typeface="+mn-ea"/>
              </a:rPr>
              <a:t>                                                                           吞吐率TP才能接近于TPmax=1/t</a:t>
            </a:r>
            <a:r>
              <a:rPr lang="zh-CN" altLang="en-US" sz="2300" baseline="-25000" dirty="0">
                <a:sym typeface="+mn-ea"/>
              </a:rPr>
              <a:t>0</a:t>
            </a:r>
            <a:endParaRPr lang="zh-CN" altLang="en-US" sz="2300" dirty="0">
              <a:sym typeface="+mn-ea"/>
            </a:endParaRPr>
          </a:p>
          <a:p>
            <a:pPr eaLnBrk="1" hangingPunct="1"/>
            <a:endParaRPr lang="en-US" altLang="zh-CN" sz="2300" dirty="0"/>
          </a:p>
          <a:p>
            <a:pPr eaLnBrk="1" hangingPunct="1">
              <a:lnSpc>
                <a:spcPct val="90000"/>
              </a:lnSpc>
            </a:pPr>
            <a:r>
              <a:rPr lang="zh-CN" altLang="en-US" sz="2300" dirty="0"/>
              <a:t>（</a:t>
            </a:r>
            <a:r>
              <a:rPr lang="en-US" altLang="zh-CN" sz="2300" dirty="0"/>
              <a:t>2</a:t>
            </a:r>
            <a:r>
              <a:rPr lang="zh-CN" altLang="en-US" sz="2300" dirty="0"/>
              <a:t>）若各段时间不相等</a:t>
            </a:r>
          </a:p>
          <a:p>
            <a:pPr eaLnBrk="1" hangingPunct="1">
              <a:lnSpc>
                <a:spcPct val="90000"/>
              </a:lnSpc>
            </a:pPr>
            <a:endParaRPr lang="zh-CN" altLang="en-US" sz="2300" b="1" dirty="0"/>
          </a:p>
          <a:p>
            <a:pPr eaLnBrk="1" hangingPunct="1">
              <a:lnSpc>
                <a:spcPct val="90000"/>
              </a:lnSpc>
              <a:buNone/>
            </a:pPr>
            <a:r>
              <a:rPr lang="zh-CN" altLang="en-US" sz="2300" b="1" dirty="0">
                <a:solidFill>
                  <a:srgbClr val="0033CC"/>
                </a:solidFill>
              </a:rPr>
              <a:t>                                     最大吞吐率 </a:t>
            </a:r>
            <a:r>
              <a:rPr lang="en-US" altLang="zh-CN" sz="2300" b="1" dirty="0">
                <a:solidFill>
                  <a:srgbClr val="0033CC"/>
                </a:solidFill>
              </a:rPr>
              <a:t>Tpmax</a:t>
            </a:r>
            <a:r>
              <a:rPr lang="zh-CN" altLang="en-US" sz="2300" b="1" dirty="0">
                <a:solidFill>
                  <a:srgbClr val="0033CC"/>
                </a:solidFill>
              </a:rPr>
              <a:t>＝</a:t>
            </a:r>
            <a:r>
              <a:rPr lang="en-US" altLang="zh-CN" sz="2300" b="1" dirty="0">
                <a:solidFill>
                  <a:srgbClr val="0033CC"/>
                </a:solidFill>
              </a:rPr>
              <a:t>1/ max{⊿ti}</a:t>
            </a:r>
            <a:r>
              <a:rPr lang="en-US" altLang="zh-CN" sz="2300" b="1" dirty="0"/>
              <a:t> </a:t>
            </a:r>
          </a:p>
        </p:txBody>
      </p:sp>
      <p:graphicFrame>
        <p:nvGraphicFramePr>
          <p:cNvPr id="52229" name="Object 3"/>
          <p:cNvGraphicFramePr>
            <a:graphicFrameLocks noChangeAspect="1"/>
          </p:cNvGraphicFramePr>
          <p:nvPr/>
        </p:nvGraphicFramePr>
        <p:xfrm>
          <a:off x="6160135" y="888365"/>
          <a:ext cx="5791200" cy="1919288"/>
        </p:xfrm>
        <a:graphic>
          <a:graphicData uri="http://schemas.openxmlformats.org/presentationml/2006/ole">
            <mc:AlternateContent xmlns:mc="http://schemas.openxmlformats.org/markup-compatibility/2006">
              <mc:Choice xmlns:v="urn:schemas-microsoft-com:vml" Requires="v">
                <p:oleObj spid="_x0000_s7170" r:id="rId4" imgW="4586605" imgH="1529080" progId="Excel.Sheet.8">
                  <p:embed/>
                </p:oleObj>
              </mc:Choice>
              <mc:Fallback>
                <p:oleObj r:id="rId4" imgW="4586605" imgH="1529080" progId="Excel.Sheet.8">
                  <p:embed/>
                  <p:pic>
                    <p:nvPicPr>
                      <p:cNvPr id="0" name="图片 3089"/>
                      <p:cNvPicPr/>
                      <p:nvPr/>
                    </p:nvPicPr>
                    <p:blipFill>
                      <a:blip r:embed="rId5"/>
                      <a:stretch>
                        <a:fillRect/>
                      </a:stretch>
                    </p:blipFill>
                    <p:spPr>
                      <a:xfrm>
                        <a:off x="6160135" y="888365"/>
                        <a:ext cx="5791200" cy="1919288"/>
                      </a:xfrm>
                      <a:prstGeom prst="rect">
                        <a:avLst/>
                      </a:prstGeom>
                      <a:noFill/>
                      <a:ln w="38100">
                        <a:noFill/>
                        <a:miter/>
                      </a:ln>
                    </p:spPr>
                  </p:pic>
                </p:oleObj>
              </mc:Fallback>
            </mc:AlternateContent>
          </a:graphicData>
        </a:graphic>
      </p:graphicFrame>
      <p:sp>
        <p:nvSpPr>
          <p:cNvPr id="419844" name="Rectangle 4"/>
          <p:cNvSpPr/>
          <p:nvPr/>
        </p:nvSpPr>
        <p:spPr>
          <a:xfrm>
            <a:off x="10833100" y="165100"/>
            <a:ext cx="1295400" cy="609600"/>
          </a:xfrm>
          <a:prstGeom prst="rect">
            <a:avLst/>
          </a:prstGeom>
          <a:noFill/>
          <a:ln w="9525">
            <a:noFill/>
          </a:ln>
        </p:spPr>
        <p:txBody>
          <a:bodyPr wrap="none" anchor="ctr" anchorCtr="0"/>
          <a:lstStyle/>
          <a:p>
            <a:pPr algn="ctr"/>
            <a:r>
              <a:rPr lang="zh-CN" altLang="en-US" b="1" dirty="0">
                <a:latin typeface="幼圆" panose="02010509060101010101" pitchFamily="49" charset="-122"/>
                <a:ea typeface="幼圆" panose="02010509060101010101" pitchFamily="49" charset="-122"/>
              </a:rPr>
              <a:t>每隔⊿</a:t>
            </a:r>
            <a:r>
              <a:rPr lang="en-US" altLang="zh-CN" b="1" dirty="0">
                <a:latin typeface="幼圆" panose="02010509060101010101" pitchFamily="49" charset="-122"/>
                <a:ea typeface="幼圆" panose="02010509060101010101" pitchFamily="49" charset="-122"/>
              </a:rPr>
              <a:t>t </a:t>
            </a:r>
          </a:p>
          <a:p>
            <a:pPr algn="ctr"/>
            <a:r>
              <a:rPr lang="zh-CN" altLang="en-US" b="1" dirty="0">
                <a:latin typeface="幼圆" panose="02010509060101010101" pitchFamily="49" charset="-122"/>
                <a:ea typeface="幼圆" panose="02010509060101010101" pitchFamily="49" charset="-122"/>
              </a:rPr>
              <a:t>出一个结果</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4.2.1  吞吐率</a:t>
            </a:r>
          </a:p>
        </p:txBody>
      </p:sp>
      <p:pic>
        <p:nvPicPr>
          <p:cNvPr id="3" name="图片 2"/>
          <p:cNvPicPr>
            <a:picLocks noChangeAspect="1"/>
          </p:cNvPicPr>
          <p:nvPr/>
        </p:nvPicPr>
        <p:blipFill>
          <a:blip r:embed="rId6"/>
          <a:stretch>
            <a:fillRect/>
          </a:stretch>
        </p:blipFill>
        <p:spPr>
          <a:xfrm>
            <a:off x="249555" y="3518535"/>
            <a:ext cx="6911340" cy="1013460"/>
          </a:xfrm>
          <a:prstGeom prst="rect">
            <a:avLst/>
          </a:prstGeom>
        </p:spPr>
      </p:pic>
      <p:pic>
        <p:nvPicPr>
          <p:cNvPr id="5" name="图片 4"/>
          <p:cNvPicPr>
            <a:picLocks noChangeAspect="1"/>
          </p:cNvPicPr>
          <p:nvPr/>
        </p:nvPicPr>
        <p:blipFill>
          <a:blip r:embed="rId7"/>
          <a:stretch>
            <a:fillRect/>
          </a:stretch>
        </p:blipFill>
        <p:spPr>
          <a:xfrm>
            <a:off x="890270" y="5289550"/>
            <a:ext cx="2804160" cy="106680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55302" name="Object 4"/>
          <p:cNvGraphicFramePr>
            <a:graphicFrameLocks noChangeAspect="1"/>
          </p:cNvGraphicFramePr>
          <p:nvPr/>
        </p:nvGraphicFramePr>
        <p:xfrm>
          <a:off x="6664325" y="1758950"/>
          <a:ext cx="5608638" cy="2209800"/>
        </p:xfrm>
        <a:graphic>
          <a:graphicData uri="http://schemas.openxmlformats.org/presentationml/2006/ole">
            <mc:AlternateContent xmlns:mc="http://schemas.openxmlformats.org/markup-compatibility/2006">
              <mc:Choice xmlns:v="urn:schemas-microsoft-com:vml" Requires="v">
                <p:oleObj spid="_x0000_s8194" r:id="rId3" imgW="3505200" imgH="1381125" progId="Word.Picture.8">
                  <p:embed/>
                </p:oleObj>
              </mc:Choice>
              <mc:Fallback>
                <p:oleObj r:id="rId3" imgW="3505200" imgH="1381125" progId="Word.Picture.8">
                  <p:embed/>
                  <p:pic>
                    <p:nvPicPr>
                      <p:cNvPr id="0" name="图片 3088"/>
                      <p:cNvPicPr/>
                      <p:nvPr/>
                    </p:nvPicPr>
                    <p:blipFill>
                      <a:blip r:embed="rId4"/>
                      <a:stretch>
                        <a:fillRect/>
                      </a:stretch>
                    </p:blipFill>
                    <p:spPr>
                      <a:xfrm>
                        <a:off x="6664325" y="1758950"/>
                        <a:ext cx="5608638" cy="2209800"/>
                      </a:xfrm>
                      <a:prstGeom prst="rect">
                        <a:avLst/>
                      </a:prstGeom>
                      <a:noFill/>
                      <a:ln w="38100">
                        <a:noFill/>
                        <a:miter/>
                      </a:ln>
                    </p:spPr>
                  </p:pic>
                </p:oleObj>
              </mc:Fallback>
            </mc:AlternateContent>
          </a:graphicData>
        </a:graphic>
      </p:graphicFrame>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4.2.2  加速比</a:t>
            </a:r>
          </a:p>
        </p:txBody>
      </p:sp>
      <p:sp>
        <p:nvSpPr>
          <p:cNvPr id="52228" name="Rectangle 2"/>
          <p:cNvSpPr>
            <a:spLocks noGrp="1"/>
          </p:cNvSpPr>
          <p:nvPr>
            <p:ph idx="4294967295"/>
          </p:nvPr>
        </p:nvSpPr>
        <p:spPr>
          <a:xfrm>
            <a:off x="689610" y="1115060"/>
            <a:ext cx="8143875" cy="4953000"/>
          </a:xfrm>
        </p:spPr>
        <p:txBody>
          <a:bodyPr vert="horz" wrap="square" lIns="91440" tIns="45720" rIns="91440" bIns="45720" anchor="t" anchorCtr="0">
            <a:noAutofit/>
          </a:bodyPr>
          <a:lstStyle/>
          <a:p>
            <a:pPr eaLnBrk="1" hangingPunct="1">
              <a:lnSpc>
                <a:spcPct val="90000"/>
              </a:lnSpc>
            </a:pPr>
            <a:r>
              <a:rPr sz="2300" b="1" dirty="0"/>
              <a:t>m段流水线的速度与等效的非流水线的速度之比称为加速比</a:t>
            </a:r>
          </a:p>
          <a:p>
            <a:pPr eaLnBrk="1" hangingPunct="1">
              <a:lnSpc>
                <a:spcPct val="90000"/>
              </a:lnSpc>
            </a:pPr>
            <a:r>
              <a:rPr lang="en-US" altLang="zh-CN" sz="2300" dirty="0">
                <a:sym typeface="+mn-ea"/>
              </a:rPr>
              <a:t>(1)</a:t>
            </a:r>
            <a:r>
              <a:rPr lang="zh-CN" altLang="en-US" sz="2300" dirty="0">
                <a:sym typeface="+mn-ea"/>
              </a:rPr>
              <a:t>若各段时间相等</a:t>
            </a:r>
          </a:p>
          <a:p>
            <a:pPr eaLnBrk="1" hangingPunct="1">
              <a:lnSpc>
                <a:spcPct val="90000"/>
              </a:lnSpc>
            </a:pPr>
            <a:endParaRPr lang="zh-CN" altLang="en-US" sz="2300" dirty="0">
              <a:sym typeface="+mn-ea"/>
            </a:endParaRPr>
          </a:p>
          <a:p>
            <a:pPr eaLnBrk="1" hangingPunct="1">
              <a:lnSpc>
                <a:spcPct val="90000"/>
              </a:lnSpc>
            </a:pPr>
            <a:endParaRPr lang="zh-CN" altLang="en-US" sz="2300" dirty="0">
              <a:sym typeface="+mn-ea"/>
            </a:endParaRPr>
          </a:p>
          <a:p>
            <a:pPr eaLnBrk="1" hangingPunct="1">
              <a:lnSpc>
                <a:spcPct val="90000"/>
              </a:lnSpc>
            </a:pPr>
            <a:r>
              <a:rPr lang="zh-CN" altLang="en-US" sz="2300" dirty="0">
                <a:sym typeface="+mn-ea"/>
              </a:rPr>
              <a:t>                                                                        </a:t>
            </a:r>
          </a:p>
          <a:p>
            <a:pPr eaLnBrk="1" hangingPunct="1">
              <a:lnSpc>
                <a:spcPct val="90000"/>
              </a:lnSpc>
            </a:pPr>
            <a:r>
              <a:rPr lang="zh-CN" altLang="en-US" sz="2300" dirty="0">
                <a:sym typeface="+mn-ea"/>
              </a:rPr>
              <a:t>当n&gt;&gt;m时，加速比S才接近于段数m</a:t>
            </a:r>
          </a:p>
          <a:p>
            <a:pPr eaLnBrk="1" hangingPunct="1">
              <a:lnSpc>
                <a:spcPct val="90000"/>
              </a:lnSpc>
            </a:pPr>
            <a:endParaRPr lang="zh-CN" altLang="en-US" sz="2300" dirty="0"/>
          </a:p>
          <a:p>
            <a:pPr eaLnBrk="1" hangingPunct="1">
              <a:lnSpc>
                <a:spcPct val="90000"/>
              </a:lnSpc>
            </a:pPr>
            <a:r>
              <a:rPr lang="zh-CN" altLang="en-US" sz="2300" dirty="0"/>
              <a:t>（</a:t>
            </a:r>
            <a:r>
              <a:rPr lang="en-US" altLang="zh-CN" sz="2300" dirty="0"/>
              <a:t>2</a:t>
            </a:r>
            <a:r>
              <a:rPr lang="zh-CN" altLang="en-US" sz="2300" dirty="0"/>
              <a:t>）若各段时间不相等</a:t>
            </a:r>
          </a:p>
          <a:p>
            <a:pPr eaLnBrk="1" hangingPunct="1">
              <a:lnSpc>
                <a:spcPct val="90000"/>
              </a:lnSpc>
            </a:pPr>
            <a:endParaRPr lang="zh-CN" altLang="en-US" sz="2300" dirty="0"/>
          </a:p>
          <a:p>
            <a:pPr eaLnBrk="1" hangingPunct="1">
              <a:lnSpc>
                <a:spcPct val="90000"/>
              </a:lnSpc>
            </a:pPr>
            <a:r>
              <a:rPr lang="zh-CN" altLang="en-US" sz="2300" dirty="0"/>
              <a:t>                                    tj为最长的一段时间</a:t>
            </a:r>
          </a:p>
          <a:p>
            <a:pPr eaLnBrk="1" hangingPunct="1">
              <a:lnSpc>
                <a:spcPct val="90000"/>
              </a:lnSpc>
            </a:pPr>
            <a:endParaRPr lang="zh-CN" altLang="en-US" sz="2300" b="1" dirty="0"/>
          </a:p>
          <a:p>
            <a:pPr eaLnBrk="1" hangingPunct="1">
              <a:lnSpc>
                <a:spcPct val="90000"/>
              </a:lnSpc>
              <a:buNone/>
            </a:pPr>
            <a:r>
              <a:rPr lang="zh-CN" altLang="en-US" sz="2300" b="1" dirty="0">
                <a:solidFill>
                  <a:srgbClr val="0033CC"/>
                </a:solidFill>
              </a:rPr>
              <a:t>                                    </a:t>
            </a:r>
            <a:endParaRPr lang="en-US" altLang="zh-CN" sz="2300" b="1" dirty="0"/>
          </a:p>
        </p:txBody>
      </p:sp>
      <p:pic>
        <p:nvPicPr>
          <p:cNvPr id="9" name="图片 8"/>
          <p:cNvPicPr>
            <a:picLocks noChangeAspect="1"/>
          </p:cNvPicPr>
          <p:nvPr/>
        </p:nvPicPr>
        <p:blipFill>
          <a:blip r:embed="rId5"/>
          <a:stretch>
            <a:fillRect/>
          </a:stretch>
        </p:blipFill>
        <p:spPr>
          <a:xfrm>
            <a:off x="1090930" y="4669155"/>
            <a:ext cx="2788920" cy="1645920"/>
          </a:xfrm>
          <a:prstGeom prst="rect">
            <a:avLst/>
          </a:prstGeom>
        </p:spPr>
      </p:pic>
      <p:pic>
        <p:nvPicPr>
          <p:cNvPr id="8" name="图片 7"/>
          <p:cNvPicPr>
            <a:picLocks noChangeAspect="1"/>
          </p:cNvPicPr>
          <p:nvPr/>
        </p:nvPicPr>
        <p:blipFill>
          <a:blip r:embed="rId6"/>
          <a:stretch>
            <a:fillRect/>
          </a:stretch>
        </p:blipFill>
        <p:spPr>
          <a:xfrm>
            <a:off x="585470" y="2098675"/>
            <a:ext cx="6084570" cy="987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32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632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32</a:t>
            </a:fld>
            <a:endParaRPr lang="en-US" altLang="zh-CN" sz="1400" dirty="0"/>
          </a:p>
        </p:txBody>
      </p:sp>
      <p:sp>
        <p:nvSpPr>
          <p:cNvPr id="221186" name="Rectangle 2"/>
          <p:cNvSpPr>
            <a:spLocks noChangeArrowheads="1"/>
          </p:cNvSpPr>
          <p:nvPr/>
        </p:nvSpPr>
        <p:spPr bwMode="auto">
          <a:xfrm>
            <a:off x="385445" y="1049020"/>
            <a:ext cx="784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a:ln>
                  <a:noFill/>
                </a:ln>
                <a:solidFill>
                  <a:srgbClr val="FF3399"/>
                </a:solidFill>
                <a:effectLst>
                  <a:outerShdw blurRad="38100" dist="38100" dir="2700000" algn="tl">
                    <a:srgbClr val="C0C0C0"/>
                  </a:outerShdw>
                </a:effectLst>
                <a:uLnTx/>
                <a:uFillTx/>
                <a:latin typeface="Tahoma" panose="020B0604030504040204" pitchFamily="34" charset="0"/>
                <a:ea typeface="隶书" panose="02010509060101010101" pitchFamily="49" charset="-122"/>
                <a:cs typeface="+mn-cs"/>
              </a:rPr>
              <a:t>使用效率</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r>
            <a:b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br>
            <a:r>
              <a:rPr kumimoji="1" lang="en-US" altLang="zh-CN" sz="2800" b="0" i="0" u="none" strike="noStrike" kern="1200" cap="none" spc="0" normalizeH="0" baseline="0" noProof="0">
                <a:ln>
                  <a:noFill/>
                </a:ln>
                <a:solidFill>
                  <a:schemeClr val="tx1"/>
                </a:solidFill>
                <a:effectLst/>
                <a:uLnTx/>
                <a:uFillTx/>
                <a:latin typeface="Times New Roman" panose="02020603050405020304"/>
                <a:ea typeface="宋体" panose="02010600030101010101" pitchFamily="2" charset="-122"/>
                <a:cs typeface="+mn-cs"/>
              </a:rPr>
              <a:t>——</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t>工作时间的时空区与流水线中各段总的时空区之比。</a:t>
            </a:r>
            <a:b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b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t>对于线性流水线</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2800" dirty="0">
                <a:sym typeface="+mn-ea"/>
              </a:rPr>
              <a:t>(1)</a:t>
            </a:r>
            <a:r>
              <a:rPr lang="zh-CN" altLang="en-US" sz="2800" dirty="0">
                <a:sym typeface="+mn-ea"/>
              </a:rPr>
              <a:t>若各段时间相等</a:t>
            </a:r>
            <a:endParaRPr lang="zh-CN" altLang="en-US" sz="2800" dirty="0"/>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aphicFrame>
        <p:nvGraphicFramePr>
          <p:cNvPr id="56325" name="Object 3"/>
          <p:cNvGraphicFramePr>
            <a:graphicFrameLocks noChangeAspect="1"/>
          </p:cNvGraphicFramePr>
          <p:nvPr/>
        </p:nvGraphicFramePr>
        <p:xfrm>
          <a:off x="719773" y="3122930"/>
          <a:ext cx="7772400" cy="1244600"/>
        </p:xfrm>
        <a:graphic>
          <a:graphicData uri="http://schemas.openxmlformats.org/presentationml/2006/ole">
            <mc:AlternateContent xmlns:mc="http://schemas.openxmlformats.org/markup-compatibility/2006">
              <mc:Choice xmlns:v="urn:schemas-microsoft-com:vml" Requires="v">
                <p:oleObj spid="_x0000_s9219" r:id="rId5" imgW="2616200" imgH="419100" progId="Equation.3">
                  <p:embed/>
                </p:oleObj>
              </mc:Choice>
              <mc:Fallback>
                <p:oleObj r:id="rId5" imgW="2616200" imgH="419100" progId="Equation.3">
                  <p:embed/>
                  <p:pic>
                    <p:nvPicPr>
                      <p:cNvPr id="0" name="图片 3087"/>
                      <p:cNvPicPr/>
                      <p:nvPr/>
                    </p:nvPicPr>
                    <p:blipFill>
                      <a:blip r:embed="rId6"/>
                      <a:stretch>
                        <a:fillRect/>
                      </a:stretch>
                    </p:blipFill>
                    <p:spPr>
                      <a:xfrm>
                        <a:off x="719773" y="3122930"/>
                        <a:ext cx="7772400" cy="1244600"/>
                      </a:xfrm>
                      <a:prstGeom prst="rect">
                        <a:avLst/>
                      </a:prstGeom>
                      <a:noFill/>
                      <a:ln w="38100">
                        <a:noFill/>
                        <a:miter/>
                      </a:ln>
                    </p:spPr>
                  </p:pic>
                </p:oleObj>
              </mc:Fallback>
            </mc:AlternateContent>
          </a:graphicData>
        </a:graphic>
      </p:graphicFrame>
      <p:graphicFrame>
        <p:nvGraphicFramePr>
          <p:cNvPr id="56326" name="Object 4"/>
          <p:cNvGraphicFramePr>
            <a:graphicFrameLocks noChangeAspect="1"/>
          </p:cNvGraphicFramePr>
          <p:nvPr/>
        </p:nvGraphicFramePr>
        <p:xfrm>
          <a:off x="7313295" y="1672590"/>
          <a:ext cx="4502785" cy="1774190"/>
        </p:xfrm>
        <a:graphic>
          <a:graphicData uri="http://schemas.openxmlformats.org/presentationml/2006/ole">
            <mc:AlternateContent xmlns:mc="http://schemas.openxmlformats.org/markup-compatibility/2006">
              <mc:Choice xmlns:v="urn:schemas-microsoft-com:vml" Requires="v">
                <p:oleObj spid="_x0000_s9220" r:id="rId7" imgW="3505200" imgH="1381125" progId="Word.Picture.8">
                  <p:embed/>
                </p:oleObj>
              </mc:Choice>
              <mc:Fallback>
                <p:oleObj r:id="rId7" imgW="3505200" imgH="1381125" progId="Word.Picture.8">
                  <p:embed/>
                  <p:pic>
                    <p:nvPicPr>
                      <p:cNvPr id="0" name="图片 3086"/>
                      <p:cNvPicPr/>
                      <p:nvPr/>
                    </p:nvPicPr>
                    <p:blipFill>
                      <a:blip r:embed="rId8"/>
                      <a:stretch>
                        <a:fillRect/>
                      </a:stretch>
                    </p:blipFill>
                    <p:spPr>
                      <a:xfrm>
                        <a:off x="7313295" y="1672590"/>
                        <a:ext cx="4502785" cy="1774190"/>
                      </a:xfrm>
                      <a:prstGeom prst="rect">
                        <a:avLst/>
                      </a:prstGeom>
                      <a:noFill/>
                      <a:ln w="38100">
                        <a:noFill/>
                        <a:miter/>
                      </a:ln>
                    </p:spPr>
                  </p:pic>
                </p:oleObj>
              </mc:Fallback>
            </mc:AlternateContent>
          </a:graphicData>
        </a:graphic>
      </p:graphicFrame>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4.2.3  效率</a:t>
            </a:r>
          </a:p>
        </p:txBody>
      </p:sp>
      <p:sp>
        <p:nvSpPr>
          <p:cNvPr id="5" name="文本框 4"/>
          <p:cNvSpPr txBox="1"/>
          <p:nvPr/>
        </p:nvSpPr>
        <p:spPr>
          <a:xfrm>
            <a:off x="193040" y="4587875"/>
            <a:ext cx="3926205" cy="478155"/>
          </a:xfrm>
          <a:prstGeom prst="rect">
            <a:avLst/>
          </a:prstGeom>
          <a:noFill/>
        </p:spPr>
        <p:txBody>
          <a:bodyPr wrap="none" rtlCol="0" anchor="t">
            <a:spAutoFit/>
          </a:bodyPr>
          <a:lstStyle/>
          <a:p>
            <a:pPr eaLnBrk="1" hangingPunct="1">
              <a:lnSpc>
                <a:spcPct val="90000"/>
              </a:lnSpc>
            </a:pPr>
            <a:r>
              <a:rPr lang="zh-CN" altLang="en-US" sz="2800" dirty="0">
                <a:sym typeface="+mn-ea"/>
              </a:rPr>
              <a:t>（</a:t>
            </a:r>
            <a:r>
              <a:rPr lang="en-US" altLang="zh-CN" sz="2800" dirty="0">
                <a:sym typeface="+mn-ea"/>
              </a:rPr>
              <a:t>2</a:t>
            </a:r>
            <a:r>
              <a:rPr lang="zh-CN" altLang="en-US" sz="2800" dirty="0">
                <a:sym typeface="+mn-ea"/>
              </a:rPr>
              <a:t>）若各段时间不相等</a:t>
            </a:r>
            <a:endParaRPr lang="zh-CN" altLang="en-US" sz="2800"/>
          </a:p>
        </p:txBody>
      </p:sp>
      <p:pic>
        <p:nvPicPr>
          <p:cNvPr id="6" name="图片 5"/>
          <p:cNvPicPr>
            <a:picLocks noChangeAspect="1"/>
          </p:cNvPicPr>
          <p:nvPr/>
        </p:nvPicPr>
        <p:blipFill>
          <a:blip r:embed="rId9"/>
          <a:stretch>
            <a:fillRect/>
          </a:stretch>
        </p:blipFill>
        <p:spPr>
          <a:xfrm>
            <a:off x="1171575" y="5066030"/>
            <a:ext cx="6035040" cy="15773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33</a:t>
            </a:fld>
            <a:endParaRPr lang="en-US" altLang="zh-CN" sz="1400" dirty="0"/>
          </a:p>
        </p:txBody>
      </p:sp>
      <p:sp>
        <p:nvSpPr>
          <p:cNvPr id="52228" name="Rectangle 2"/>
          <p:cNvSpPr>
            <a:spLocks noGrp="1"/>
          </p:cNvSpPr>
          <p:nvPr>
            <p:ph idx="4294967295"/>
          </p:nvPr>
        </p:nvSpPr>
        <p:spPr>
          <a:xfrm>
            <a:off x="657860" y="1270635"/>
            <a:ext cx="11471275" cy="4953000"/>
          </a:xfrm>
        </p:spPr>
        <p:txBody>
          <a:bodyPr vert="horz" wrap="square" lIns="91440" tIns="45720" rIns="91440" bIns="45720" anchor="t" anchorCtr="0">
            <a:noAutofit/>
          </a:bodyPr>
          <a:lstStyle/>
          <a:p>
            <a:pPr eaLnBrk="1" hangingPunct="1">
              <a:lnSpc>
                <a:spcPct val="90000"/>
              </a:lnSpc>
            </a:pPr>
            <a:r>
              <a:rPr sz="2300" dirty="0"/>
              <a:t>增加流水线的段数，流水线的吞吐率和加速比都会提高。由于在每段的输出端都必须设置一个锁存器（或称缓冲寄存器），因此段数增多时各锁存器的延迟时间</a:t>
            </a:r>
            <a:r>
              <a:rPr lang="zh-CN" sz="2300" dirty="0"/>
              <a:t>和</a:t>
            </a:r>
            <a:r>
              <a:rPr sz="2300" dirty="0">
                <a:sym typeface="+mn-ea"/>
              </a:rPr>
              <a:t>硬件价格</a:t>
            </a:r>
            <a:r>
              <a:rPr sz="2300" dirty="0"/>
              <a:t>也将增加。所以，在设计流水线时，要综合各方面的因素，根据最佳性能价格比的要求，选择流水线的最佳段数。</a:t>
            </a:r>
          </a:p>
          <a:p>
            <a:pPr eaLnBrk="1" hangingPunct="1">
              <a:lnSpc>
                <a:spcPct val="90000"/>
              </a:lnSpc>
            </a:pPr>
            <a:r>
              <a:rPr sz="2300" dirty="0"/>
              <a:t>设在非流水线的机器上顺序执行一个任务所需时间为t，在同等速度的有K段流水线的机器上执行一个任务所需时间为：</a:t>
            </a:r>
          </a:p>
          <a:p>
            <a:pPr eaLnBrk="1" hangingPunct="1">
              <a:lnSpc>
                <a:spcPct val="90000"/>
              </a:lnSpc>
            </a:pPr>
            <a:endParaRPr sz="2300" dirty="0"/>
          </a:p>
          <a:p>
            <a:pPr eaLnBrk="1" hangingPunct="1">
              <a:lnSpc>
                <a:spcPct val="90000"/>
              </a:lnSpc>
            </a:pPr>
            <a:r>
              <a:rPr sz="2300" dirty="0"/>
              <a:t>式中，d为锁存器的延迟时间。流水线的最大吞吐率为：</a:t>
            </a:r>
          </a:p>
          <a:p>
            <a:pPr eaLnBrk="1" hangingPunct="1">
              <a:lnSpc>
                <a:spcPct val="90000"/>
              </a:lnSpc>
            </a:pPr>
            <a:endParaRPr sz="2300" dirty="0"/>
          </a:p>
          <a:p>
            <a:pPr eaLnBrk="1" hangingPunct="1">
              <a:lnSpc>
                <a:spcPct val="90000"/>
              </a:lnSpc>
            </a:pPr>
            <a:endParaRPr sz="2300" dirty="0"/>
          </a:p>
          <a:p>
            <a:pPr eaLnBrk="1" hangingPunct="1">
              <a:lnSpc>
                <a:spcPct val="90000"/>
              </a:lnSpc>
            </a:pPr>
            <a:r>
              <a:rPr sz="2300" dirty="0"/>
              <a:t>对于单功能、线性流水线、输入任务连续的情况，可以通过上述有关公式计算TP、S、E。</a:t>
            </a:r>
          </a:p>
          <a:p>
            <a:pPr eaLnBrk="1" hangingPunct="1">
              <a:lnSpc>
                <a:spcPct val="90000"/>
              </a:lnSpc>
            </a:pPr>
            <a:r>
              <a:rPr sz="2300" dirty="0"/>
              <a:t>输入任务不连续的情况，只能先画出正确的时空图，然后通过“数格子”求出答案。</a:t>
            </a:r>
          </a:p>
        </p:txBody>
      </p:sp>
      <p:sp>
        <p:nvSpPr>
          <p:cNvPr id="419844" name="Rectangle 4"/>
          <p:cNvSpPr/>
          <p:nvPr/>
        </p:nvSpPr>
        <p:spPr>
          <a:xfrm>
            <a:off x="10833100" y="165100"/>
            <a:ext cx="1295400" cy="609600"/>
          </a:xfrm>
          <a:prstGeom prst="rect">
            <a:avLst/>
          </a:prstGeom>
          <a:noFill/>
          <a:ln w="9525">
            <a:noFill/>
          </a:ln>
        </p:spPr>
        <p:txBody>
          <a:bodyPr wrap="none" anchor="ctr" anchorCtr="0"/>
          <a:lstStyle/>
          <a:p>
            <a:pPr algn="ctr"/>
            <a:r>
              <a:rPr lang="zh-CN" altLang="en-US" b="1" dirty="0">
                <a:latin typeface="幼圆" panose="02010509060101010101" pitchFamily="49" charset="-122"/>
                <a:ea typeface="幼圆" panose="02010509060101010101" pitchFamily="49" charset="-122"/>
              </a:rPr>
              <a:t>每隔⊿</a:t>
            </a:r>
            <a:r>
              <a:rPr lang="en-US" altLang="zh-CN" b="1" dirty="0">
                <a:latin typeface="幼圆" panose="02010509060101010101" pitchFamily="49" charset="-122"/>
                <a:ea typeface="幼圆" panose="02010509060101010101" pitchFamily="49" charset="-122"/>
              </a:rPr>
              <a:t>t </a:t>
            </a:r>
          </a:p>
          <a:p>
            <a:pPr algn="ctr"/>
            <a:r>
              <a:rPr lang="zh-CN" altLang="en-US" b="1" dirty="0">
                <a:latin typeface="幼圆" panose="02010509060101010101" pitchFamily="49" charset="-122"/>
                <a:ea typeface="幼圆" panose="02010509060101010101" pitchFamily="49" charset="-122"/>
              </a:rPr>
              <a:t>出一个结果</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graphicFrame>
        <p:nvGraphicFramePr>
          <p:cNvPr id="2" name="对象 31"/>
          <p:cNvGraphicFramePr>
            <a:graphicFrameLocks noChangeAspect="1"/>
          </p:cNvGraphicFramePr>
          <p:nvPr/>
        </p:nvGraphicFramePr>
        <p:xfrm>
          <a:off x="5358130" y="2958465"/>
          <a:ext cx="1008380" cy="941070"/>
        </p:xfrm>
        <a:graphic>
          <a:graphicData uri="http://schemas.openxmlformats.org/presentationml/2006/ole">
            <mc:AlternateContent xmlns:mc="http://schemas.openxmlformats.org/markup-compatibility/2006">
              <mc:Choice xmlns:v="urn:schemas-microsoft-com:vml" Requires="v">
                <p:oleObj spid="_x0000_s10243" r:id="rId4" imgW="380365" imgH="355600" progId="Equation.DSMT4">
                  <p:embed/>
                </p:oleObj>
              </mc:Choice>
              <mc:Fallback>
                <p:oleObj r:id="rId4" imgW="380365" imgH="355600" progId="Equation.DSMT4">
                  <p:embed/>
                  <p:pic>
                    <p:nvPicPr>
                      <p:cNvPr id="0" name="图片 3075"/>
                      <p:cNvPicPr/>
                      <p:nvPr/>
                    </p:nvPicPr>
                    <p:blipFill>
                      <a:blip r:embed="rId5"/>
                      <a:stretch>
                        <a:fillRect/>
                      </a:stretch>
                    </p:blipFill>
                    <p:spPr>
                      <a:xfrm>
                        <a:off x="5358130" y="2958465"/>
                        <a:ext cx="1008380" cy="941070"/>
                      </a:xfrm>
                      <a:prstGeom prst="rect">
                        <a:avLst/>
                      </a:prstGeom>
                      <a:noFill/>
                      <a:ln w="38100">
                        <a:noFill/>
                        <a:miter/>
                      </a:ln>
                    </p:spPr>
                  </p:pic>
                </p:oleObj>
              </mc:Fallback>
            </mc:AlternateContent>
          </a:graphicData>
        </a:graphic>
      </p:graphicFrame>
      <p:graphicFrame>
        <p:nvGraphicFramePr>
          <p:cNvPr id="3" name="对象 29"/>
          <p:cNvGraphicFramePr>
            <a:graphicFrameLocks noChangeAspect="1"/>
          </p:cNvGraphicFramePr>
          <p:nvPr/>
        </p:nvGraphicFramePr>
        <p:xfrm>
          <a:off x="8227060" y="3804285"/>
          <a:ext cx="2193290" cy="1342390"/>
        </p:xfrm>
        <a:graphic>
          <a:graphicData uri="http://schemas.openxmlformats.org/presentationml/2006/ole">
            <mc:AlternateContent xmlns:mc="http://schemas.openxmlformats.org/markup-compatibility/2006">
              <mc:Choice xmlns:v="urn:schemas-microsoft-com:vml" Requires="v">
                <p:oleObj spid="_x0000_s10244" r:id="rId6" imgW="850265" imgH="520700" progId="Equation.DSMT4">
                  <p:embed/>
                </p:oleObj>
              </mc:Choice>
              <mc:Fallback>
                <p:oleObj r:id="rId6" imgW="850265" imgH="520700" progId="Equation.DSMT4">
                  <p:embed/>
                  <p:pic>
                    <p:nvPicPr>
                      <p:cNvPr id="0" name="图片 1"/>
                      <p:cNvPicPr/>
                      <p:nvPr/>
                    </p:nvPicPr>
                    <p:blipFill>
                      <a:blip r:embed="rId7"/>
                      <a:stretch>
                        <a:fillRect/>
                      </a:stretch>
                    </p:blipFill>
                    <p:spPr>
                      <a:xfrm>
                        <a:off x="8227060" y="3804285"/>
                        <a:ext cx="2193290" cy="1342390"/>
                      </a:xfrm>
                      <a:prstGeom prst="rect">
                        <a:avLst/>
                      </a:prstGeom>
                      <a:noFill/>
                      <a:ln w="38100">
                        <a:noFill/>
                        <a:miter/>
                      </a:ln>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34</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【例4-1】  如图4-19所示，有一条4段浮点数加法器流水线，求Z=A+B+C+D+E+F+G+H浮点数之和。</a:t>
            </a:r>
          </a:p>
          <a:p>
            <a:pPr marL="0" indent="0" eaLnBrk="1" hangingPunct="1">
              <a:lnSpc>
                <a:spcPct val="90000"/>
              </a:lnSpc>
              <a:buNone/>
            </a:pPr>
            <a:r>
              <a:rPr sz="2300" b="1" dirty="0"/>
              <a:t>设每个功能段延迟时间相等，</a:t>
            </a:r>
          </a:p>
          <a:p>
            <a:pPr marL="0" indent="0" eaLnBrk="1" hangingPunct="1">
              <a:lnSpc>
                <a:spcPct val="90000"/>
              </a:lnSpc>
              <a:buNone/>
            </a:pPr>
            <a:r>
              <a:rPr sz="2300" b="1" dirty="0"/>
              <a:t>均为     ，则T=15     输出中间结果</a:t>
            </a:r>
          </a:p>
          <a:p>
            <a:pPr marL="0" indent="0" eaLnBrk="1" hangingPunct="1">
              <a:lnSpc>
                <a:spcPct val="90000"/>
              </a:lnSpc>
              <a:buNone/>
            </a:pPr>
            <a:r>
              <a:rPr sz="2300" b="1" dirty="0"/>
              <a:t>和最后结果n=7，</a:t>
            </a:r>
          </a:p>
          <a:p>
            <a:pPr marL="0" indent="0" eaLnBrk="1" hangingPunct="1">
              <a:lnSpc>
                <a:spcPct val="90000"/>
              </a:lnSpc>
              <a:buNone/>
            </a:pPr>
            <a:r>
              <a:rPr sz="2300" b="1" dirty="0"/>
              <a:t>吞吐率为：</a:t>
            </a:r>
          </a:p>
          <a:p>
            <a:pPr marL="0" indent="0" eaLnBrk="1" hangingPunct="1">
              <a:lnSpc>
                <a:spcPct val="90000"/>
              </a:lnSpc>
              <a:buNone/>
            </a:pPr>
            <a:endParaRPr sz="2300" b="1" dirty="0"/>
          </a:p>
          <a:p>
            <a:pPr marL="0" indent="0" eaLnBrk="1" hangingPunct="1">
              <a:lnSpc>
                <a:spcPct val="90000"/>
              </a:lnSpc>
              <a:buNone/>
            </a:pPr>
            <a:r>
              <a:rPr sz="2300" b="1" dirty="0"/>
              <a:t>加速比为：</a:t>
            </a:r>
          </a:p>
          <a:p>
            <a:pPr marL="0" indent="0" eaLnBrk="1" hangingPunct="1">
              <a:lnSpc>
                <a:spcPct val="90000"/>
              </a:lnSpc>
              <a:buNone/>
            </a:pPr>
            <a:endParaRPr sz="2300" b="1" dirty="0"/>
          </a:p>
          <a:p>
            <a:pPr marL="0" indent="0" eaLnBrk="1" hangingPunct="1">
              <a:lnSpc>
                <a:spcPct val="90000"/>
              </a:lnSpc>
              <a:buNone/>
            </a:pPr>
            <a:r>
              <a:rPr sz="2300" b="1" dirty="0"/>
              <a:t>效率为：</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2" name="图片 79" descr="4A21"/>
          <p:cNvPicPr>
            <a:picLocks noChangeAspect="1"/>
          </p:cNvPicPr>
          <p:nvPr/>
        </p:nvPicPr>
        <p:blipFill>
          <a:blip r:embed="rId4"/>
          <a:stretch>
            <a:fillRect/>
          </a:stretch>
        </p:blipFill>
        <p:spPr>
          <a:xfrm>
            <a:off x="5116830" y="1908175"/>
            <a:ext cx="6884670" cy="871220"/>
          </a:xfrm>
          <a:prstGeom prst="rect">
            <a:avLst/>
          </a:prstGeom>
          <a:noFill/>
          <a:ln w="9525">
            <a:noFill/>
          </a:ln>
        </p:spPr>
      </p:pic>
      <p:pic>
        <p:nvPicPr>
          <p:cNvPr id="3" name="图片 63" descr="4A22"/>
          <p:cNvPicPr>
            <a:picLocks noChangeAspect="1"/>
          </p:cNvPicPr>
          <p:nvPr/>
        </p:nvPicPr>
        <p:blipFill>
          <a:blip r:embed="rId5"/>
          <a:stretch>
            <a:fillRect/>
          </a:stretch>
        </p:blipFill>
        <p:spPr>
          <a:xfrm>
            <a:off x="5315585" y="2779395"/>
            <a:ext cx="6866255" cy="3007995"/>
          </a:xfrm>
          <a:prstGeom prst="rect">
            <a:avLst/>
          </a:prstGeom>
          <a:noFill/>
          <a:ln w="9525">
            <a:noFill/>
          </a:ln>
        </p:spPr>
      </p:pic>
      <p:graphicFrame>
        <p:nvGraphicFramePr>
          <p:cNvPr id="5" name="对象 36"/>
          <p:cNvGraphicFramePr>
            <a:graphicFrameLocks noChangeAspect="1"/>
          </p:cNvGraphicFramePr>
          <p:nvPr/>
        </p:nvGraphicFramePr>
        <p:xfrm>
          <a:off x="2006600" y="3232150"/>
          <a:ext cx="3208020" cy="748030"/>
        </p:xfrm>
        <a:graphic>
          <a:graphicData uri="http://schemas.openxmlformats.org/presentationml/2006/ole">
            <mc:AlternateContent xmlns:mc="http://schemas.openxmlformats.org/markup-compatibility/2006">
              <mc:Choice xmlns:v="urn:schemas-microsoft-com:vml" Requires="v">
                <p:oleObj spid="_x0000_s11266" r:id="rId6" imgW="1688465" imgH="393700" progId="Equation.DSMT4">
                  <p:embed/>
                </p:oleObj>
              </mc:Choice>
              <mc:Fallback>
                <p:oleObj r:id="rId6" imgW="1688465" imgH="393700" progId="Equation.DSMT4">
                  <p:embed/>
                  <p:pic>
                    <p:nvPicPr>
                      <p:cNvPr id="0" name="图片 3075"/>
                      <p:cNvPicPr/>
                      <p:nvPr/>
                    </p:nvPicPr>
                    <p:blipFill>
                      <a:blip r:embed="rId7"/>
                      <a:stretch>
                        <a:fillRect/>
                      </a:stretch>
                    </p:blipFill>
                    <p:spPr>
                      <a:xfrm>
                        <a:off x="2006600" y="3232150"/>
                        <a:ext cx="3208020" cy="748030"/>
                      </a:xfrm>
                      <a:prstGeom prst="rect">
                        <a:avLst/>
                      </a:prstGeom>
                      <a:noFill/>
                      <a:ln w="38100">
                        <a:noFill/>
                        <a:miter/>
                      </a:ln>
                    </p:spPr>
                  </p:pic>
                </p:oleObj>
              </mc:Fallback>
            </mc:AlternateContent>
          </a:graphicData>
        </a:graphic>
      </p:graphicFrame>
      <p:pic>
        <p:nvPicPr>
          <p:cNvPr id="9" name="图片 8"/>
          <p:cNvPicPr>
            <a:picLocks noChangeAspect="1"/>
          </p:cNvPicPr>
          <p:nvPr/>
        </p:nvPicPr>
        <p:blipFill>
          <a:blip r:embed="rId8"/>
          <a:stretch>
            <a:fillRect/>
          </a:stretch>
        </p:blipFill>
        <p:spPr>
          <a:xfrm>
            <a:off x="2006600" y="4098925"/>
            <a:ext cx="3413760" cy="830580"/>
          </a:xfrm>
          <a:prstGeom prst="rect">
            <a:avLst/>
          </a:prstGeom>
        </p:spPr>
      </p:pic>
      <p:pic>
        <p:nvPicPr>
          <p:cNvPr id="10" name="图片 9"/>
          <p:cNvPicPr>
            <a:picLocks noChangeAspect="1"/>
          </p:cNvPicPr>
          <p:nvPr/>
        </p:nvPicPr>
        <p:blipFill>
          <a:blip r:embed="rId9"/>
          <a:stretch>
            <a:fillRect/>
          </a:stretch>
        </p:blipFill>
        <p:spPr>
          <a:xfrm>
            <a:off x="325120" y="5541010"/>
            <a:ext cx="5356860" cy="815340"/>
          </a:xfrm>
          <a:prstGeom prst="rect">
            <a:avLst/>
          </a:prstGeom>
        </p:spPr>
      </p:pic>
      <p:pic>
        <p:nvPicPr>
          <p:cNvPr id="11" name="图片 10"/>
          <p:cNvPicPr>
            <a:picLocks noChangeAspect="1"/>
          </p:cNvPicPr>
          <p:nvPr/>
        </p:nvPicPr>
        <p:blipFill>
          <a:blip r:embed="rId10"/>
          <a:stretch>
            <a:fillRect/>
          </a:stretch>
        </p:blipFill>
        <p:spPr>
          <a:xfrm>
            <a:off x="1146810" y="2348230"/>
            <a:ext cx="449580" cy="349885"/>
          </a:xfrm>
          <a:prstGeom prst="rect">
            <a:avLst/>
          </a:prstGeom>
        </p:spPr>
      </p:pic>
      <p:pic>
        <p:nvPicPr>
          <p:cNvPr id="12" name="图片 11"/>
          <p:cNvPicPr>
            <a:picLocks noChangeAspect="1"/>
          </p:cNvPicPr>
          <p:nvPr/>
        </p:nvPicPr>
        <p:blipFill>
          <a:blip r:embed="rId10"/>
          <a:stretch>
            <a:fillRect/>
          </a:stretch>
        </p:blipFill>
        <p:spPr>
          <a:xfrm>
            <a:off x="2886710" y="2367280"/>
            <a:ext cx="425450" cy="33083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35</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【例4-</a:t>
            </a:r>
            <a:r>
              <a:rPr lang="en-US" sz="2300" b="1" dirty="0"/>
              <a:t>2</a:t>
            </a:r>
            <a:r>
              <a:rPr sz="2300" b="1" dirty="0"/>
              <a:t>】  如图4-1</a:t>
            </a:r>
            <a:r>
              <a:rPr lang="en-US" sz="2300" b="1" dirty="0"/>
              <a:t>2</a:t>
            </a:r>
            <a:r>
              <a:rPr sz="2300" b="1" dirty="0"/>
              <a:t>所示，运用多功能静态流水线计算：</a:t>
            </a:r>
            <a:r>
              <a:rPr sz="2300" b="1" dirty="0">
                <a:sym typeface="+mn-ea"/>
              </a:rPr>
              <a:t>Z=AB+CD+EF+GH</a:t>
            </a:r>
          </a:p>
          <a:p>
            <a:pPr marL="0" indent="0" eaLnBrk="1" hangingPunct="1">
              <a:lnSpc>
                <a:spcPct val="90000"/>
              </a:lnSpc>
              <a:buNone/>
            </a:pPr>
            <a:endParaRPr sz="2300" b="1" dirty="0">
              <a:sym typeface="+mn-ea"/>
            </a:endParaRPr>
          </a:p>
          <a:p>
            <a:pPr marL="0" indent="0" eaLnBrk="1" hangingPunct="1">
              <a:lnSpc>
                <a:spcPct val="90000"/>
              </a:lnSpc>
              <a:buNone/>
            </a:pPr>
            <a:r>
              <a:rPr sz="2300" b="1" dirty="0"/>
              <a:t>先做4个乘法，</a:t>
            </a:r>
          </a:p>
          <a:p>
            <a:pPr marL="0" indent="0" eaLnBrk="1" hangingPunct="1">
              <a:lnSpc>
                <a:spcPct val="90000"/>
              </a:lnSpc>
              <a:buNone/>
            </a:pPr>
            <a:r>
              <a:rPr sz="2300" b="1" dirty="0"/>
              <a:t>然后做两个加法，</a:t>
            </a:r>
          </a:p>
          <a:p>
            <a:pPr marL="0" indent="0" eaLnBrk="1" hangingPunct="1">
              <a:lnSpc>
                <a:spcPct val="90000"/>
              </a:lnSpc>
              <a:buNone/>
            </a:pPr>
            <a:r>
              <a:rPr sz="2300" b="1" dirty="0"/>
              <a:t>最后求总的结果Z</a:t>
            </a:r>
          </a:p>
          <a:p>
            <a:pPr marL="0" indent="0" eaLnBrk="1" hangingPunct="1">
              <a:lnSpc>
                <a:spcPct val="90000"/>
              </a:lnSpc>
              <a:buNone/>
            </a:pPr>
            <a:endParaRPr sz="2300" b="1" dirty="0"/>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2" name="图片 -2147482613" descr="4t12"/>
          <p:cNvPicPr>
            <a:picLocks noChangeAspect="1"/>
          </p:cNvPicPr>
          <p:nvPr/>
        </p:nvPicPr>
        <p:blipFill>
          <a:blip r:embed="rId3"/>
          <a:stretch>
            <a:fillRect/>
          </a:stretch>
        </p:blipFill>
        <p:spPr>
          <a:xfrm>
            <a:off x="4041775" y="1706245"/>
            <a:ext cx="6301105" cy="4330065"/>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36</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设每个功能段延迟时间相等，都是         ，</a:t>
            </a:r>
            <a:r>
              <a:rPr sz="2300" b="1" dirty="0">
                <a:sym typeface="+mn-ea"/>
              </a:rPr>
              <a:t>则T=20×      ，n=7。</a:t>
            </a:r>
            <a:endParaRPr sz="2300" b="1" dirty="0"/>
          </a:p>
          <a:p>
            <a:pPr marL="0" indent="0" eaLnBrk="1" hangingPunct="1">
              <a:lnSpc>
                <a:spcPct val="90000"/>
              </a:lnSpc>
              <a:buNone/>
            </a:pPr>
            <a:r>
              <a:rPr sz="2300" b="1" dirty="0"/>
              <a:t>吞吐率为：</a:t>
            </a:r>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6" name="图片 5"/>
          <p:cNvPicPr>
            <a:picLocks noChangeAspect="1"/>
          </p:cNvPicPr>
          <p:nvPr/>
        </p:nvPicPr>
        <p:blipFill>
          <a:blip r:embed="rId3"/>
          <a:stretch>
            <a:fillRect/>
          </a:stretch>
        </p:blipFill>
        <p:spPr>
          <a:xfrm>
            <a:off x="7254875" y="1148080"/>
            <a:ext cx="551180" cy="428625"/>
          </a:xfrm>
          <a:prstGeom prst="rect">
            <a:avLst/>
          </a:prstGeom>
        </p:spPr>
      </p:pic>
      <p:pic>
        <p:nvPicPr>
          <p:cNvPr id="2" name="图片 81" descr="4A23"/>
          <p:cNvPicPr>
            <a:picLocks noChangeAspect="1"/>
          </p:cNvPicPr>
          <p:nvPr/>
        </p:nvPicPr>
        <p:blipFill>
          <a:blip r:embed="rId4"/>
          <a:stretch>
            <a:fillRect/>
          </a:stretch>
        </p:blipFill>
        <p:spPr>
          <a:xfrm>
            <a:off x="5214620" y="1700530"/>
            <a:ext cx="6863080" cy="3456305"/>
          </a:xfrm>
          <a:prstGeom prst="rect">
            <a:avLst/>
          </a:prstGeom>
          <a:noFill/>
          <a:ln w="9525">
            <a:noFill/>
          </a:ln>
        </p:spPr>
      </p:pic>
      <p:pic>
        <p:nvPicPr>
          <p:cNvPr id="3" name="图片 2"/>
          <p:cNvPicPr>
            <a:picLocks noChangeAspect="1"/>
          </p:cNvPicPr>
          <p:nvPr/>
        </p:nvPicPr>
        <p:blipFill>
          <a:blip r:embed="rId3"/>
          <a:stretch>
            <a:fillRect/>
          </a:stretch>
        </p:blipFill>
        <p:spPr>
          <a:xfrm>
            <a:off x="4967605" y="1148080"/>
            <a:ext cx="551180" cy="428625"/>
          </a:xfrm>
          <a:prstGeom prst="rect">
            <a:avLst/>
          </a:prstGeom>
        </p:spPr>
      </p:pic>
      <p:pic>
        <p:nvPicPr>
          <p:cNvPr id="7" name="图片 6"/>
          <p:cNvPicPr>
            <a:picLocks noChangeAspect="1"/>
          </p:cNvPicPr>
          <p:nvPr/>
        </p:nvPicPr>
        <p:blipFill>
          <a:blip r:embed="rId5"/>
          <a:stretch>
            <a:fillRect/>
          </a:stretch>
        </p:blipFill>
        <p:spPr>
          <a:xfrm>
            <a:off x="1907540" y="1700530"/>
            <a:ext cx="3406140" cy="739140"/>
          </a:xfrm>
          <a:prstGeom prst="rect">
            <a:avLst/>
          </a:prstGeom>
        </p:spPr>
      </p:pic>
      <p:pic>
        <p:nvPicPr>
          <p:cNvPr id="8" name="图片 7"/>
          <p:cNvPicPr>
            <a:picLocks noChangeAspect="1"/>
          </p:cNvPicPr>
          <p:nvPr/>
        </p:nvPicPr>
        <p:blipFill>
          <a:blip r:embed="rId6"/>
          <a:stretch>
            <a:fillRect/>
          </a:stretch>
        </p:blipFill>
        <p:spPr>
          <a:xfrm>
            <a:off x="543560" y="2632710"/>
            <a:ext cx="4610100" cy="1927225"/>
          </a:xfrm>
          <a:prstGeom prst="rect">
            <a:avLst/>
          </a:prstGeom>
        </p:spPr>
      </p:pic>
      <p:pic>
        <p:nvPicPr>
          <p:cNvPr id="11" name="图片 10"/>
          <p:cNvPicPr>
            <a:picLocks noChangeAspect="1"/>
          </p:cNvPicPr>
          <p:nvPr/>
        </p:nvPicPr>
        <p:blipFill>
          <a:blip r:embed="rId7"/>
          <a:stretch>
            <a:fillRect/>
          </a:stretch>
        </p:blipFill>
        <p:spPr>
          <a:xfrm>
            <a:off x="614045" y="5400040"/>
            <a:ext cx="6536055" cy="95631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37</a:t>
            </a:fld>
            <a:endParaRPr lang="en-US" altLang="zh-CN" sz="1400" dirty="0"/>
          </a:p>
        </p:txBody>
      </p:sp>
      <p:sp>
        <p:nvSpPr>
          <p:cNvPr id="52228" name="Rectangle 2"/>
          <p:cNvSpPr>
            <a:spLocks noGrp="1"/>
          </p:cNvSpPr>
          <p:nvPr>
            <p:ph idx="4294967295"/>
          </p:nvPr>
        </p:nvSpPr>
        <p:spPr>
          <a:xfrm>
            <a:off x="243840" y="1403350"/>
            <a:ext cx="11844655" cy="4953000"/>
          </a:xfrm>
        </p:spPr>
        <p:txBody>
          <a:bodyPr vert="horz" wrap="square" lIns="91440" tIns="45720" rIns="91440" bIns="45720" anchor="t" anchorCtr="0">
            <a:noAutofit/>
          </a:bodyPr>
          <a:lstStyle/>
          <a:p>
            <a:pPr marL="0" indent="0" eaLnBrk="1" hangingPunct="1">
              <a:lnSpc>
                <a:spcPct val="90000"/>
              </a:lnSpc>
              <a:buNone/>
            </a:pPr>
            <a:r>
              <a:rPr b="1" dirty="0">
                <a:sym typeface="+mn-ea"/>
              </a:rPr>
              <a:t>整个流水线效率很低，原因如下：</a:t>
            </a:r>
          </a:p>
          <a:p>
            <a:pPr marL="0" indent="0" eaLnBrk="1" hangingPunct="1">
              <a:lnSpc>
                <a:spcPct val="90000"/>
              </a:lnSpc>
              <a:buNone/>
            </a:pPr>
            <a:r>
              <a:rPr b="1" dirty="0">
                <a:sym typeface="+mn-ea"/>
              </a:rPr>
              <a:t>① 多功能流水线在做某种运算时，总有一些功能段空闲。</a:t>
            </a:r>
          </a:p>
          <a:p>
            <a:pPr marL="0" indent="0" eaLnBrk="1" hangingPunct="1">
              <a:lnSpc>
                <a:spcPct val="90000"/>
              </a:lnSpc>
              <a:buNone/>
            </a:pPr>
            <a:r>
              <a:rPr b="1" dirty="0">
                <a:sym typeface="+mn-ea"/>
              </a:rPr>
              <a:t>② 静态流水线必须等前一种运算全部排出流水线后，才能启动下一种运算。</a:t>
            </a:r>
          </a:p>
          <a:p>
            <a:pPr marL="0" indent="0" eaLnBrk="1" hangingPunct="1">
              <a:lnSpc>
                <a:spcPct val="90000"/>
              </a:lnSpc>
              <a:buNone/>
            </a:pPr>
            <a:r>
              <a:rPr b="1" dirty="0">
                <a:sym typeface="+mn-ea"/>
              </a:rPr>
              <a:t>③ 本题有数据相关。</a:t>
            </a:r>
          </a:p>
          <a:p>
            <a:pPr marL="0" indent="0" eaLnBrk="1" hangingPunct="1">
              <a:lnSpc>
                <a:spcPct val="90000"/>
              </a:lnSpc>
              <a:buNone/>
            </a:pPr>
            <a:r>
              <a:rPr b="1" dirty="0">
                <a:sym typeface="+mn-ea"/>
              </a:rPr>
              <a:t>④ 流水线有装入与排空部分。</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时空图</a:t>
            </a:r>
          </a:p>
        </p:txBody>
      </p:sp>
      <p:sp>
        <p:nvSpPr>
          <p:cNvPr id="4608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608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38</a:t>
            </a:fld>
            <a:endParaRPr lang="en-US" altLang="zh-CN" sz="1400" dirty="0"/>
          </a:p>
        </p:txBody>
      </p:sp>
      <p:sp>
        <p:nvSpPr>
          <p:cNvPr id="46084" name="Rectangle 2"/>
          <p:cNvSpPr/>
          <p:nvPr/>
        </p:nvSpPr>
        <p:spPr>
          <a:xfrm>
            <a:off x="2514600" y="1828800"/>
            <a:ext cx="7772400" cy="4343400"/>
          </a:xfrm>
          <a:prstGeom prst="rect">
            <a:avLst/>
          </a:prstGeom>
          <a:noFill/>
          <a:ln w="9525">
            <a:noFill/>
          </a:ln>
        </p:spPr>
        <p:txBody>
          <a:bodyPr/>
          <a:lstStyle/>
          <a:p>
            <a:pPr marL="342900" indent="-342900">
              <a:spcBef>
                <a:spcPct val="20000"/>
              </a:spcBef>
              <a:buClr>
                <a:schemeClr val="folHlink"/>
              </a:buClr>
              <a:buSzPct val="60000"/>
              <a:buFont typeface="Wingdings" panose="05000000000000000000" pitchFamily="2" charset="2"/>
              <a:buChar char="n"/>
            </a:pPr>
            <a:r>
              <a:rPr lang="zh-CN" altLang="en-US" sz="3200" dirty="0">
                <a:latin typeface="隶书" panose="02010509060101010101" pitchFamily="49" charset="-122"/>
                <a:ea typeface="隶书" panose="02010509060101010101" pitchFamily="49" charset="-122"/>
              </a:rPr>
              <a:t>描述流水线的工作过程，常采用时（时间）</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空（间）图的办法。</a:t>
            </a:r>
          </a:p>
        </p:txBody>
      </p:sp>
      <p:graphicFrame>
        <p:nvGraphicFramePr>
          <p:cNvPr id="46086" name="Object 5"/>
          <p:cNvGraphicFramePr>
            <a:graphicFrameLocks noChangeAspect="1"/>
          </p:cNvGraphicFramePr>
          <p:nvPr/>
        </p:nvGraphicFramePr>
        <p:xfrm>
          <a:off x="2894013" y="2897188"/>
          <a:ext cx="7777162" cy="3651250"/>
        </p:xfrm>
        <a:graphic>
          <a:graphicData uri="http://schemas.openxmlformats.org/presentationml/2006/ole">
            <mc:AlternateContent xmlns:mc="http://schemas.openxmlformats.org/markup-compatibility/2006">
              <mc:Choice xmlns:v="urn:schemas-microsoft-com:vml" Requires="v">
                <p:oleObj spid="_x0000_s12290" r:id="rId4" imgW="3506470" imgH="1645920" progId="Word.Picture.8">
                  <p:embed/>
                </p:oleObj>
              </mc:Choice>
              <mc:Fallback>
                <p:oleObj r:id="rId4" imgW="3506470" imgH="1645920" progId="Word.Picture.8">
                  <p:embed/>
                  <p:pic>
                    <p:nvPicPr>
                      <p:cNvPr id="0" name="图片 3084"/>
                      <p:cNvPicPr/>
                      <p:nvPr/>
                    </p:nvPicPr>
                    <p:blipFill>
                      <a:blip r:embed="rId5"/>
                      <a:stretch>
                        <a:fillRect/>
                      </a:stretch>
                    </p:blipFill>
                    <p:spPr>
                      <a:xfrm>
                        <a:off x="2894013" y="2897188"/>
                        <a:ext cx="7777162" cy="3651250"/>
                      </a:xfrm>
                      <a:prstGeom prst="rect">
                        <a:avLst/>
                      </a:prstGeom>
                      <a:noFill/>
                      <a:ln w="38100">
                        <a:noFill/>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流水线瓶颈的解决</a:t>
            </a:r>
          </a:p>
        </p:txBody>
      </p:sp>
      <p:sp>
        <p:nvSpPr>
          <p:cNvPr id="47106" name="日期占位符 4"/>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7107" name="灯片编号占位符 6"/>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39</a:t>
            </a:fld>
            <a:endParaRPr lang="en-US" altLang="zh-CN" sz="1400" dirty="0"/>
          </a:p>
        </p:txBody>
      </p:sp>
      <p:sp>
        <p:nvSpPr>
          <p:cNvPr id="47109" name="Rectangle 3"/>
          <p:cNvSpPr>
            <a:spLocks noGrp="1"/>
          </p:cNvSpPr>
          <p:nvPr>
            <p:ph type="body" sz="half" idx="4294967295"/>
          </p:nvPr>
        </p:nvSpPr>
        <p:spPr>
          <a:xfrm>
            <a:off x="286385" y="1539875"/>
            <a:ext cx="5080000" cy="4114800"/>
          </a:xfrm>
        </p:spPr>
        <p:txBody>
          <a:bodyPr vert="horz" wrap="square" lIns="91440" tIns="45720" rIns="91440" bIns="45720" anchor="t" anchorCtr="0"/>
          <a:lstStyle/>
          <a:p>
            <a:pPr eaLnBrk="1" hangingPunct="1">
              <a:buClr>
                <a:schemeClr val="folHlink"/>
              </a:buClr>
              <a:buSzPct val="60000"/>
              <a:buFont typeface="Wingdings" panose="05000000000000000000" pitchFamily="2" charset="2"/>
            </a:pPr>
            <a:r>
              <a:rPr lang="zh-CN" altLang="en-US" dirty="0">
                <a:solidFill>
                  <a:srgbClr val="CC6600"/>
                </a:solidFill>
                <a:latin typeface="Times New Roman" panose="02020603050405020304" pitchFamily="18" charset="0"/>
              </a:rPr>
              <a:t>瓶颈</a:t>
            </a:r>
          </a:p>
          <a:p>
            <a:pPr eaLnBrk="1" hangingPunct="1">
              <a:buClr>
                <a:schemeClr val="folHlink"/>
              </a:buClr>
              <a:buSzPct val="60000"/>
              <a:buFont typeface="Wingdings" panose="05000000000000000000" pitchFamily="2" charset="2"/>
            </a:pPr>
            <a:endParaRPr lang="en-US" altLang="zh-CN" sz="2400" dirty="0">
              <a:solidFill>
                <a:srgbClr val="CC6600"/>
              </a:solidFill>
              <a:latin typeface="Times New Roman" panose="02020603050405020304" pitchFamily="18" charset="0"/>
            </a:endParaRPr>
          </a:p>
        </p:txBody>
      </p:sp>
      <p:grpSp>
        <p:nvGrpSpPr>
          <p:cNvPr id="408580" name="Group 4"/>
          <p:cNvGrpSpPr/>
          <p:nvPr/>
        </p:nvGrpSpPr>
        <p:grpSpPr>
          <a:xfrm>
            <a:off x="1752600" y="2465388"/>
            <a:ext cx="8534400" cy="688975"/>
            <a:chOff x="0" y="2301"/>
            <a:chExt cx="5376" cy="434"/>
          </a:xfrm>
        </p:grpSpPr>
        <p:grpSp>
          <p:nvGrpSpPr>
            <p:cNvPr id="47114" name="Group 5"/>
            <p:cNvGrpSpPr/>
            <p:nvPr/>
          </p:nvGrpSpPr>
          <p:grpSpPr>
            <a:xfrm>
              <a:off x="2352" y="2301"/>
              <a:ext cx="3024" cy="434"/>
              <a:chOff x="960" y="664"/>
              <a:chExt cx="3648" cy="434"/>
            </a:xfrm>
          </p:grpSpPr>
          <p:sp>
            <p:nvSpPr>
              <p:cNvPr id="47116" name="Rectangle 6"/>
              <p:cNvSpPr/>
              <p:nvPr/>
            </p:nvSpPr>
            <p:spPr>
              <a:xfrm>
                <a:off x="1344"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7" name="Rectangle 7"/>
              <p:cNvSpPr/>
              <p:nvPr/>
            </p:nvSpPr>
            <p:spPr>
              <a:xfrm>
                <a:off x="2016"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8" name="Rectangle 8"/>
              <p:cNvSpPr/>
              <p:nvPr/>
            </p:nvSpPr>
            <p:spPr>
              <a:xfrm>
                <a:off x="2688" y="705"/>
                <a:ext cx="86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9" name="Rectangle 9"/>
              <p:cNvSpPr/>
              <p:nvPr/>
            </p:nvSpPr>
            <p:spPr>
              <a:xfrm>
                <a:off x="3936"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20" name="Line 10"/>
              <p:cNvSpPr/>
              <p:nvPr/>
            </p:nvSpPr>
            <p:spPr>
              <a:xfrm>
                <a:off x="960" y="849"/>
                <a:ext cx="384" cy="0"/>
              </a:xfrm>
              <a:prstGeom prst="line">
                <a:avLst/>
              </a:prstGeom>
              <a:ln w="9525" cap="flat" cmpd="sng">
                <a:solidFill>
                  <a:schemeClr val="tx1"/>
                </a:solidFill>
                <a:prstDash val="solid"/>
                <a:headEnd type="none" w="med" len="med"/>
                <a:tailEnd type="triangle" w="med" len="med"/>
              </a:ln>
            </p:spPr>
          </p:sp>
          <p:sp>
            <p:nvSpPr>
              <p:cNvPr id="47121" name="Line 11"/>
              <p:cNvSpPr/>
              <p:nvPr/>
            </p:nvSpPr>
            <p:spPr>
              <a:xfrm>
                <a:off x="1632" y="849"/>
                <a:ext cx="384" cy="0"/>
              </a:xfrm>
              <a:prstGeom prst="line">
                <a:avLst/>
              </a:prstGeom>
              <a:ln w="9525" cap="flat" cmpd="sng">
                <a:solidFill>
                  <a:schemeClr val="tx1"/>
                </a:solidFill>
                <a:prstDash val="solid"/>
                <a:headEnd type="none" w="med" len="med"/>
                <a:tailEnd type="triangle" w="med" len="med"/>
              </a:ln>
            </p:spPr>
          </p:sp>
          <p:sp>
            <p:nvSpPr>
              <p:cNvPr id="47122" name="Line 12"/>
              <p:cNvSpPr/>
              <p:nvPr/>
            </p:nvSpPr>
            <p:spPr>
              <a:xfrm>
                <a:off x="2304" y="849"/>
                <a:ext cx="384" cy="0"/>
              </a:xfrm>
              <a:prstGeom prst="line">
                <a:avLst/>
              </a:prstGeom>
              <a:ln w="9525" cap="flat" cmpd="sng">
                <a:solidFill>
                  <a:schemeClr val="tx1"/>
                </a:solidFill>
                <a:prstDash val="solid"/>
                <a:headEnd type="none" w="med" len="med"/>
                <a:tailEnd type="triangle" w="med" len="med"/>
              </a:ln>
            </p:spPr>
          </p:sp>
          <p:sp>
            <p:nvSpPr>
              <p:cNvPr id="47123" name="Line 13"/>
              <p:cNvSpPr/>
              <p:nvPr/>
            </p:nvSpPr>
            <p:spPr>
              <a:xfrm>
                <a:off x="3552" y="849"/>
                <a:ext cx="384" cy="0"/>
              </a:xfrm>
              <a:prstGeom prst="line">
                <a:avLst/>
              </a:prstGeom>
              <a:ln w="9525" cap="flat" cmpd="sng">
                <a:solidFill>
                  <a:schemeClr val="tx1"/>
                </a:solidFill>
                <a:prstDash val="solid"/>
                <a:headEnd type="none" w="med" len="med"/>
                <a:tailEnd type="triangle" w="med" len="med"/>
              </a:ln>
            </p:spPr>
          </p:sp>
          <p:sp>
            <p:nvSpPr>
              <p:cNvPr id="47124" name="Line 14"/>
              <p:cNvSpPr/>
              <p:nvPr/>
            </p:nvSpPr>
            <p:spPr>
              <a:xfrm>
                <a:off x="4224" y="849"/>
                <a:ext cx="384" cy="0"/>
              </a:xfrm>
              <a:prstGeom prst="line">
                <a:avLst/>
              </a:prstGeom>
              <a:ln w="9525" cap="flat" cmpd="sng">
                <a:solidFill>
                  <a:schemeClr val="tx1"/>
                </a:solidFill>
                <a:prstDash val="solid"/>
                <a:headEnd type="none" w="med" len="med"/>
                <a:tailEnd type="triangle" w="med" len="med"/>
              </a:ln>
            </p:spPr>
          </p:sp>
          <p:sp>
            <p:nvSpPr>
              <p:cNvPr id="47125" name="Text Box 15"/>
              <p:cNvSpPr txBox="1"/>
              <p:nvPr/>
            </p:nvSpPr>
            <p:spPr>
              <a:xfrm>
                <a:off x="1387" y="67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1</a:t>
                </a:r>
              </a:p>
            </p:txBody>
          </p:sp>
          <p:sp>
            <p:nvSpPr>
              <p:cNvPr id="47126" name="Text Box 16"/>
              <p:cNvSpPr txBox="1"/>
              <p:nvPr/>
            </p:nvSpPr>
            <p:spPr>
              <a:xfrm>
                <a:off x="2064" y="66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2</a:t>
                </a:r>
              </a:p>
            </p:txBody>
          </p:sp>
          <p:sp>
            <p:nvSpPr>
              <p:cNvPr id="47127" name="Text Box 17"/>
              <p:cNvSpPr txBox="1"/>
              <p:nvPr/>
            </p:nvSpPr>
            <p:spPr>
              <a:xfrm>
                <a:off x="3018" y="66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3</a:t>
                </a:r>
              </a:p>
            </p:txBody>
          </p:sp>
          <p:sp>
            <p:nvSpPr>
              <p:cNvPr id="47128" name="Text Box 18"/>
              <p:cNvSpPr txBox="1"/>
              <p:nvPr/>
            </p:nvSpPr>
            <p:spPr>
              <a:xfrm>
                <a:off x="3984" y="683"/>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4</a:t>
                </a:r>
              </a:p>
            </p:txBody>
          </p:sp>
          <p:sp>
            <p:nvSpPr>
              <p:cNvPr id="47129" name="Text Box 19"/>
              <p:cNvSpPr txBox="1"/>
              <p:nvPr/>
            </p:nvSpPr>
            <p:spPr>
              <a:xfrm>
                <a:off x="3902"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0" name="Text Box 20"/>
              <p:cNvSpPr txBox="1"/>
              <p:nvPr/>
            </p:nvSpPr>
            <p:spPr>
              <a:xfrm>
                <a:off x="1312"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1" name="Text Box 21"/>
              <p:cNvSpPr txBox="1"/>
              <p:nvPr/>
            </p:nvSpPr>
            <p:spPr>
              <a:xfrm>
                <a:off x="1984"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2" name="Text Box 22"/>
              <p:cNvSpPr txBox="1"/>
              <p:nvPr/>
            </p:nvSpPr>
            <p:spPr>
              <a:xfrm>
                <a:off x="3025"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3" name="Text Box 23"/>
              <p:cNvSpPr txBox="1"/>
              <p:nvPr/>
            </p:nvSpPr>
            <p:spPr>
              <a:xfrm>
                <a:off x="2971" y="866"/>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3</a:t>
                </a:r>
              </a:p>
            </p:txBody>
          </p:sp>
        </p:grpSp>
        <p:sp>
          <p:nvSpPr>
            <p:cNvPr id="47115" name="Text Box 24"/>
            <p:cNvSpPr txBox="1"/>
            <p:nvPr/>
          </p:nvSpPr>
          <p:spPr>
            <a:xfrm>
              <a:off x="0" y="2361"/>
              <a:ext cx="2256" cy="329"/>
            </a:xfrm>
            <a:prstGeom prst="rect">
              <a:avLst/>
            </a:prstGeom>
            <a:noFill/>
            <a:ln w="9525">
              <a:noFill/>
            </a:ln>
          </p:spPr>
          <p:txBody>
            <a:bodyPr>
              <a:spAutoFit/>
            </a:bodyPr>
            <a:lstStyle/>
            <a:p>
              <a:r>
                <a:rPr lang="en-US" altLang="zh-CN" b="1" dirty="0">
                  <a:latin typeface="宋体" panose="02010600030101010101" pitchFamily="2" charset="-122"/>
                </a:rPr>
                <a:t>  </a:t>
              </a:r>
              <a:r>
                <a:rPr lang="zh-CN" altLang="en-US" sz="2800" b="1" dirty="0">
                  <a:solidFill>
                    <a:srgbClr val="CC6600"/>
                  </a:solidFill>
                  <a:latin typeface="Times New Roman" panose="02020603050405020304" pitchFamily="18" charset="0"/>
                </a:rPr>
                <a:t>流水线 </a:t>
              </a:r>
              <a:r>
                <a:rPr lang="en-US" altLang="zh-CN" sz="2800" b="1" dirty="0">
                  <a:solidFill>
                    <a:srgbClr val="CC6600"/>
                  </a:solidFill>
                  <a:latin typeface="Times New Roman" panose="02020603050405020304" pitchFamily="18" charset="0"/>
                </a:rPr>
                <a:t>(</a:t>
              </a:r>
              <a:r>
                <a:rPr lang="en-US" altLang="zh-CN" sz="2800" b="1" dirty="0">
                  <a:solidFill>
                    <a:srgbClr val="CC6600"/>
                  </a:solidFill>
                  <a:latin typeface="宋体" panose="02010600030101010101" pitchFamily="2" charset="-122"/>
                </a:rPr>
                <a:t>△t</a:t>
              </a:r>
              <a:r>
                <a:rPr lang="en-US" altLang="zh-CN" sz="2800" b="1" baseline="-14000" dirty="0">
                  <a:solidFill>
                    <a:srgbClr val="CC6600"/>
                  </a:solidFill>
                  <a:latin typeface="宋体" panose="02010600030101010101" pitchFamily="2" charset="-122"/>
                </a:rPr>
                <a:t>i</a:t>
              </a:r>
              <a:r>
                <a:rPr lang="zh-CN" altLang="en-US" sz="2800" b="1" dirty="0">
                  <a:solidFill>
                    <a:srgbClr val="CC6600"/>
                  </a:solidFill>
                  <a:latin typeface="宋体" panose="02010600030101010101" pitchFamily="2" charset="-122"/>
                </a:rPr>
                <a:t>不等</a:t>
              </a:r>
              <a:r>
                <a:rPr lang="en-US" altLang="zh-CN" sz="2800" b="1" dirty="0">
                  <a:solidFill>
                    <a:srgbClr val="CC6600"/>
                  </a:solidFill>
                  <a:latin typeface="Times New Roman" panose="02020603050405020304" pitchFamily="18" charset="0"/>
                </a:rPr>
                <a:t>)</a:t>
              </a:r>
              <a:r>
                <a:rPr lang="zh-CN" altLang="en-US" sz="2800" b="1" dirty="0">
                  <a:solidFill>
                    <a:srgbClr val="CC6600"/>
                  </a:solidFill>
                  <a:latin typeface="Times New Roman" panose="02020603050405020304" pitchFamily="18" charset="0"/>
                </a:rPr>
                <a:t>：</a:t>
              </a:r>
            </a:p>
          </p:txBody>
        </p:sp>
      </p:grpSp>
      <p:sp>
        <p:nvSpPr>
          <p:cNvPr id="408601" name="Text Box 25"/>
          <p:cNvSpPr txBox="1"/>
          <p:nvPr/>
        </p:nvSpPr>
        <p:spPr>
          <a:xfrm>
            <a:off x="2133600" y="3429000"/>
            <a:ext cx="8035925"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瓶颈：</a:t>
            </a:r>
            <a:r>
              <a:rPr lang="zh-CN" altLang="en-US" sz="2800" b="1" dirty="0">
                <a:latin typeface="Times New Roman" panose="02020603050405020304" pitchFamily="18" charset="0"/>
              </a:rPr>
              <a:t> </a:t>
            </a:r>
            <a:r>
              <a:rPr lang="zh-CN" altLang="en-US" sz="2800" b="1" dirty="0">
                <a:latin typeface="宋体" panose="02010600030101010101" pitchFamily="2" charset="-122"/>
              </a:rPr>
              <a:t>△</a:t>
            </a:r>
            <a:r>
              <a:rPr lang="en-US" altLang="zh-CN" sz="2800" b="1" dirty="0">
                <a:latin typeface="宋体" panose="02010600030101010101" pitchFamily="2" charset="-122"/>
              </a:rPr>
              <a:t>t</a:t>
            </a:r>
            <a:r>
              <a:rPr lang="en-US" altLang="zh-CN" sz="2800" b="1" baseline="-20000" dirty="0">
                <a:latin typeface="宋体" panose="02010600030101010101" pitchFamily="2" charset="-122"/>
              </a:rPr>
              <a:t>i</a:t>
            </a:r>
            <a:r>
              <a:rPr lang="zh-CN" altLang="en-US" sz="2800" b="1" dirty="0">
                <a:latin typeface="宋体" panose="02010600030101010101" pitchFamily="2" charset="-122"/>
              </a:rPr>
              <a:t>最大的那一个段。</a:t>
            </a:r>
            <a:r>
              <a:rPr lang="en-US" altLang="zh-CN" sz="2800" b="1" dirty="0">
                <a:latin typeface="宋体" panose="02010600030101010101" pitchFamily="2" charset="-122"/>
              </a:rPr>
              <a:t>T</a:t>
            </a:r>
            <a:r>
              <a:rPr lang="en-US" altLang="zh-CN" sz="2800" b="1" baseline="-20000" dirty="0">
                <a:latin typeface="宋体" panose="02010600030101010101" pitchFamily="2" charset="-122"/>
              </a:rPr>
              <a:t>pmax</a:t>
            </a:r>
            <a:r>
              <a:rPr lang="en-US" altLang="zh-CN" sz="2800" b="1" dirty="0">
                <a:latin typeface="宋体" panose="02010600030101010101" pitchFamily="2" charset="-122"/>
              </a:rPr>
              <a:t>=1/(3△t)</a:t>
            </a:r>
            <a:r>
              <a:rPr lang="zh-CN" altLang="en-US" sz="2800" b="1" dirty="0">
                <a:latin typeface="宋体" panose="02010600030101010101" pitchFamily="2" charset="-122"/>
              </a:rPr>
              <a:t>。</a:t>
            </a:r>
            <a:endParaRPr lang="zh-CN" altLang="en-US" sz="2800" b="1" baseline="-20000" dirty="0">
              <a:latin typeface="宋体" panose="02010600030101010101" pitchFamily="2" charset="-122"/>
            </a:endParaRPr>
          </a:p>
        </p:txBody>
      </p:sp>
      <p:graphicFrame>
        <p:nvGraphicFramePr>
          <p:cNvPr id="47113" name="Object 27"/>
          <p:cNvGraphicFramePr>
            <a:graphicFrameLocks noGrp="1" noChangeAspect="1"/>
          </p:cNvGraphicFramePr>
          <p:nvPr>
            <p:ph sz="half" idx="4294967295"/>
          </p:nvPr>
        </p:nvGraphicFramePr>
        <p:xfrm>
          <a:off x="988695" y="3950970"/>
          <a:ext cx="6266180" cy="2592705"/>
        </p:xfrm>
        <a:graphic>
          <a:graphicData uri="http://schemas.openxmlformats.org/presentationml/2006/ole">
            <mc:AlternateContent xmlns:mc="http://schemas.openxmlformats.org/markup-compatibility/2006">
              <mc:Choice xmlns:v="urn:schemas-microsoft-com:vml" Requires="v">
                <p:oleObj spid="_x0000_s13314" r:id="rId4" imgW="3524250" imgH="5229225" progId="Word.Picture.8">
                  <p:embed/>
                </p:oleObj>
              </mc:Choice>
              <mc:Fallback>
                <p:oleObj r:id="rId4" imgW="3524250" imgH="5229225" progId="Word.Picture.8">
                  <p:embed/>
                  <p:pic>
                    <p:nvPicPr>
                      <p:cNvPr id="0" name="图片 3076"/>
                      <p:cNvPicPr/>
                      <p:nvPr/>
                    </p:nvPicPr>
                    <p:blipFill>
                      <a:blip r:embed="rId5"/>
                      <a:srcRect r="-1660" b="70268"/>
                      <a:stretch>
                        <a:fillRect/>
                      </a:stretch>
                    </p:blipFill>
                    <p:spPr>
                      <a:xfrm>
                        <a:off x="988695" y="3950970"/>
                        <a:ext cx="6266180" cy="2592705"/>
                      </a:xfrm>
                      <a:prstGeom prst="rect">
                        <a:avLst/>
                      </a:prstGeom>
                      <a:noFill/>
                      <a:ln w="38100">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08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8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dirty="0"/>
              <a:t>4.1  流水线结构原理</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01345"/>
            <a:ext cx="3269343" cy="511110"/>
          </a:xfrm>
        </p:spPr>
        <p:txBody>
          <a:bodyPr/>
          <a:lstStyle/>
          <a:p>
            <a:r>
              <a:rPr lang="zh-CN" altLang="en-US">
                <a:sym typeface="+mn-ea"/>
              </a:rPr>
              <a:t>流水线瓶颈的解决</a:t>
            </a:r>
            <a:br>
              <a:rPr lang="zh-CN" altLang="en-US"/>
            </a:br>
            <a:endParaRPr lang="en-US" altLang="zh-CN"/>
          </a:p>
        </p:txBody>
      </p:sp>
      <p:sp>
        <p:nvSpPr>
          <p:cNvPr id="4813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813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40</a:t>
            </a:fld>
            <a:endParaRPr lang="en-US" altLang="zh-CN" sz="1400" dirty="0"/>
          </a:p>
        </p:txBody>
      </p:sp>
      <p:graphicFrame>
        <p:nvGraphicFramePr>
          <p:cNvPr id="48132" name="Object 3"/>
          <p:cNvGraphicFramePr>
            <a:graphicFrameLocks noChangeAspect="1"/>
          </p:cNvGraphicFramePr>
          <p:nvPr/>
        </p:nvGraphicFramePr>
        <p:xfrm>
          <a:off x="3810000" y="1684338"/>
          <a:ext cx="5565775" cy="5173662"/>
        </p:xfrm>
        <a:graphic>
          <a:graphicData uri="http://schemas.openxmlformats.org/presentationml/2006/ole">
            <mc:AlternateContent xmlns:mc="http://schemas.openxmlformats.org/markup-compatibility/2006">
              <mc:Choice xmlns:v="urn:schemas-microsoft-com:vml" Requires="v">
                <p:oleObj spid="_x0000_s14338" r:id="rId4" imgW="3049270" imgH="2834640" progId="Word.Picture.8">
                  <p:embed/>
                </p:oleObj>
              </mc:Choice>
              <mc:Fallback>
                <p:oleObj r:id="rId4" imgW="3049270" imgH="2834640" progId="Word.Picture.8">
                  <p:embed/>
                  <p:pic>
                    <p:nvPicPr>
                      <p:cNvPr id="0" name="图片 3075"/>
                      <p:cNvPicPr/>
                      <p:nvPr/>
                    </p:nvPicPr>
                    <p:blipFill>
                      <a:blip r:embed="rId5"/>
                      <a:stretch>
                        <a:fillRect/>
                      </a:stretch>
                    </p:blipFill>
                    <p:spPr>
                      <a:xfrm>
                        <a:off x="3810000" y="1684338"/>
                        <a:ext cx="5565775" cy="5173662"/>
                      </a:xfrm>
                      <a:prstGeom prst="rect">
                        <a:avLst/>
                      </a:prstGeom>
                      <a:noFill/>
                      <a:ln w="38100">
                        <a:noFill/>
                        <a:miter/>
                      </a:ln>
                    </p:spPr>
                  </p:pic>
                </p:oleObj>
              </mc:Fallback>
            </mc:AlternateContent>
          </a:graphicData>
        </a:graphic>
      </p:graphicFrame>
      <p:sp>
        <p:nvSpPr>
          <p:cNvPr id="48133" name="Rectangle 4"/>
          <p:cNvSpPr/>
          <p:nvPr/>
        </p:nvSpPr>
        <p:spPr>
          <a:xfrm>
            <a:off x="2674938" y="617538"/>
            <a:ext cx="7793037" cy="1143000"/>
          </a:xfrm>
          <a:prstGeom prst="rect">
            <a:avLst/>
          </a:prstGeom>
          <a:noFill/>
          <a:ln w="9525">
            <a:noFill/>
          </a:ln>
        </p:spPr>
        <p:txBody>
          <a:bodyPr anchor="b" anchorCtr="0"/>
          <a:lstStyle/>
          <a:p>
            <a:r>
              <a:rPr lang="en-US" altLang="zh-CN" sz="2800" b="1" dirty="0">
                <a:solidFill>
                  <a:srgbClr val="CC6600"/>
                </a:solidFill>
                <a:latin typeface="黑体" panose="02010609060101010101" pitchFamily="49" charset="-122"/>
                <a:ea typeface="黑体" panose="02010609060101010101" pitchFamily="49" charset="-122"/>
              </a:rPr>
              <a:t> </a:t>
            </a:r>
            <a:r>
              <a:rPr lang="zh-CN" altLang="en-US" sz="2800" b="1" dirty="0">
                <a:solidFill>
                  <a:srgbClr val="CC6600"/>
                </a:solidFill>
                <a:latin typeface="Times New Roman" panose="02020603050405020304" pitchFamily="18" charset="0"/>
              </a:rPr>
              <a:t>如何解决瓶颈问题？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48970"/>
            <a:ext cx="3269343" cy="511110"/>
          </a:xfrm>
        </p:spPr>
        <p:txBody>
          <a:bodyPr/>
          <a:lstStyle/>
          <a:p>
            <a:r>
              <a:rPr lang="zh-CN" altLang="en-US">
                <a:sym typeface="+mn-ea"/>
              </a:rPr>
              <a:t>流水线瓶颈的解决</a:t>
            </a:r>
            <a:br>
              <a:rPr lang="zh-CN" altLang="en-US"/>
            </a:br>
            <a:endParaRPr lang="zh-CN" altLang="en-US"/>
          </a:p>
        </p:txBody>
      </p:sp>
      <p:sp>
        <p:nvSpPr>
          <p:cNvPr id="4915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4915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41</a:t>
            </a:fld>
            <a:endParaRPr lang="en-US" altLang="zh-CN" sz="1400" dirty="0"/>
          </a:p>
        </p:txBody>
      </p:sp>
      <p:sp>
        <p:nvSpPr>
          <p:cNvPr id="410627" name="Text Box 3"/>
          <p:cNvSpPr txBox="1"/>
          <p:nvPr/>
        </p:nvSpPr>
        <p:spPr>
          <a:xfrm>
            <a:off x="1992313" y="1700213"/>
            <a:ext cx="7696200" cy="953135"/>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latin typeface="宋体" panose="02010600030101010101" pitchFamily="2" charset="-122"/>
              </a:rPr>
              <a:t>将此段进一步细化，保证细化后的段与其它段处理时间相同或相近；</a:t>
            </a:r>
          </a:p>
        </p:txBody>
      </p:sp>
      <p:grpSp>
        <p:nvGrpSpPr>
          <p:cNvPr id="410628" name="Group 4"/>
          <p:cNvGrpSpPr/>
          <p:nvPr/>
        </p:nvGrpSpPr>
        <p:grpSpPr>
          <a:xfrm>
            <a:off x="2514600" y="2743200"/>
            <a:ext cx="6553200" cy="381000"/>
            <a:chOff x="768" y="3297"/>
            <a:chExt cx="4128" cy="240"/>
          </a:xfrm>
        </p:grpSpPr>
        <p:sp>
          <p:nvSpPr>
            <p:cNvPr id="49275" name="Rectangle 5"/>
            <p:cNvSpPr/>
            <p:nvPr/>
          </p:nvSpPr>
          <p:spPr>
            <a:xfrm>
              <a:off x="1056"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276" name="Rectangle 6"/>
            <p:cNvSpPr/>
            <p:nvPr/>
          </p:nvSpPr>
          <p:spPr>
            <a:xfrm>
              <a:off x="1680"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77" name="Rectangle 7"/>
            <p:cNvSpPr/>
            <p:nvPr/>
          </p:nvSpPr>
          <p:spPr>
            <a:xfrm>
              <a:off x="2304"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a:t>
              </a:r>
            </a:p>
          </p:txBody>
        </p:sp>
        <p:sp>
          <p:nvSpPr>
            <p:cNvPr id="49278" name="Rectangle 8"/>
            <p:cNvSpPr/>
            <p:nvPr/>
          </p:nvSpPr>
          <p:spPr>
            <a:xfrm>
              <a:off x="2928"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3b</a:t>
              </a:r>
            </a:p>
          </p:txBody>
        </p:sp>
        <p:sp>
          <p:nvSpPr>
            <p:cNvPr id="49279" name="Rectangle 9"/>
            <p:cNvSpPr/>
            <p:nvPr/>
          </p:nvSpPr>
          <p:spPr>
            <a:xfrm>
              <a:off x="4176"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280" name="Rectangle 10"/>
            <p:cNvSpPr/>
            <p:nvPr/>
          </p:nvSpPr>
          <p:spPr>
            <a:xfrm>
              <a:off x="3552"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3c</a:t>
              </a:r>
            </a:p>
          </p:txBody>
        </p:sp>
        <p:sp>
          <p:nvSpPr>
            <p:cNvPr id="49281" name="Line 11"/>
            <p:cNvSpPr/>
            <p:nvPr/>
          </p:nvSpPr>
          <p:spPr>
            <a:xfrm>
              <a:off x="1344" y="3441"/>
              <a:ext cx="336" cy="0"/>
            </a:xfrm>
            <a:prstGeom prst="line">
              <a:avLst/>
            </a:prstGeom>
            <a:ln w="9525" cap="flat" cmpd="sng">
              <a:solidFill>
                <a:schemeClr val="tx1"/>
              </a:solidFill>
              <a:prstDash val="solid"/>
              <a:headEnd type="none" w="med" len="med"/>
              <a:tailEnd type="triangle" w="med" len="med"/>
            </a:ln>
          </p:spPr>
        </p:sp>
        <p:sp>
          <p:nvSpPr>
            <p:cNvPr id="49282" name="Line 12"/>
            <p:cNvSpPr/>
            <p:nvPr/>
          </p:nvSpPr>
          <p:spPr>
            <a:xfrm>
              <a:off x="4464" y="3441"/>
              <a:ext cx="432" cy="0"/>
            </a:xfrm>
            <a:prstGeom prst="line">
              <a:avLst/>
            </a:prstGeom>
            <a:ln w="9525" cap="flat" cmpd="sng">
              <a:solidFill>
                <a:schemeClr val="tx1"/>
              </a:solidFill>
              <a:prstDash val="solid"/>
              <a:headEnd type="none" w="med" len="med"/>
              <a:tailEnd type="triangle" w="med" len="med"/>
            </a:ln>
          </p:spPr>
        </p:sp>
        <p:sp>
          <p:nvSpPr>
            <p:cNvPr id="49283" name="Line 13"/>
            <p:cNvSpPr/>
            <p:nvPr/>
          </p:nvSpPr>
          <p:spPr>
            <a:xfrm>
              <a:off x="768" y="3441"/>
              <a:ext cx="288" cy="0"/>
            </a:xfrm>
            <a:prstGeom prst="line">
              <a:avLst/>
            </a:prstGeom>
            <a:ln w="9525" cap="flat" cmpd="sng">
              <a:solidFill>
                <a:schemeClr val="tx1"/>
              </a:solidFill>
              <a:prstDash val="solid"/>
              <a:headEnd type="none" w="med" len="med"/>
              <a:tailEnd type="triangle" w="med" len="med"/>
            </a:ln>
          </p:spPr>
        </p:sp>
        <p:sp>
          <p:nvSpPr>
            <p:cNvPr id="49284" name="Line 14"/>
            <p:cNvSpPr/>
            <p:nvPr/>
          </p:nvSpPr>
          <p:spPr>
            <a:xfrm>
              <a:off x="1968" y="3441"/>
              <a:ext cx="336" cy="0"/>
            </a:xfrm>
            <a:prstGeom prst="line">
              <a:avLst/>
            </a:prstGeom>
            <a:ln w="9525" cap="flat" cmpd="sng">
              <a:solidFill>
                <a:schemeClr val="tx1"/>
              </a:solidFill>
              <a:prstDash val="solid"/>
              <a:headEnd type="none" w="med" len="med"/>
              <a:tailEnd type="triangle" w="med" len="med"/>
            </a:ln>
          </p:spPr>
        </p:sp>
        <p:sp>
          <p:nvSpPr>
            <p:cNvPr id="49285" name="Line 15"/>
            <p:cNvSpPr/>
            <p:nvPr/>
          </p:nvSpPr>
          <p:spPr>
            <a:xfrm>
              <a:off x="2592" y="3441"/>
              <a:ext cx="336" cy="0"/>
            </a:xfrm>
            <a:prstGeom prst="line">
              <a:avLst/>
            </a:prstGeom>
            <a:ln w="9525" cap="flat" cmpd="sng">
              <a:solidFill>
                <a:schemeClr val="tx1"/>
              </a:solidFill>
              <a:prstDash val="solid"/>
              <a:headEnd type="none" w="med" len="med"/>
              <a:tailEnd type="triangle" w="med" len="med"/>
            </a:ln>
          </p:spPr>
        </p:sp>
        <p:sp>
          <p:nvSpPr>
            <p:cNvPr id="49286" name="Line 16"/>
            <p:cNvSpPr/>
            <p:nvPr/>
          </p:nvSpPr>
          <p:spPr>
            <a:xfrm>
              <a:off x="3216" y="3441"/>
              <a:ext cx="336" cy="0"/>
            </a:xfrm>
            <a:prstGeom prst="line">
              <a:avLst/>
            </a:prstGeom>
            <a:ln w="9525" cap="flat" cmpd="sng">
              <a:solidFill>
                <a:schemeClr val="tx1"/>
              </a:solidFill>
              <a:prstDash val="solid"/>
              <a:headEnd type="none" w="med" len="med"/>
              <a:tailEnd type="triangle" w="med" len="med"/>
            </a:ln>
          </p:spPr>
        </p:sp>
        <p:sp>
          <p:nvSpPr>
            <p:cNvPr id="49287" name="Line 17"/>
            <p:cNvSpPr/>
            <p:nvPr/>
          </p:nvSpPr>
          <p:spPr>
            <a:xfrm>
              <a:off x="3840" y="3441"/>
              <a:ext cx="336" cy="0"/>
            </a:xfrm>
            <a:prstGeom prst="line">
              <a:avLst/>
            </a:prstGeom>
            <a:ln w="9525" cap="flat" cmpd="sng">
              <a:solidFill>
                <a:schemeClr val="tx1"/>
              </a:solidFill>
              <a:prstDash val="solid"/>
              <a:headEnd type="none" w="med" len="med"/>
              <a:tailEnd type="triangle" w="med" len="med"/>
            </a:ln>
          </p:spPr>
        </p:sp>
      </p:grpSp>
      <p:grpSp>
        <p:nvGrpSpPr>
          <p:cNvPr id="410642" name="Group 18"/>
          <p:cNvGrpSpPr/>
          <p:nvPr/>
        </p:nvGrpSpPr>
        <p:grpSpPr>
          <a:xfrm>
            <a:off x="2514600" y="3352800"/>
            <a:ext cx="6934200" cy="2894013"/>
            <a:chOff x="528" y="1682"/>
            <a:chExt cx="4368" cy="1823"/>
          </a:xfrm>
        </p:grpSpPr>
        <p:sp>
          <p:nvSpPr>
            <p:cNvPr id="49160" name="Line 19"/>
            <p:cNvSpPr/>
            <p:nvPr/>
          </p:nvSpPr>
          <p:spPr>
            <a:xfrm>
              <a:off x="829" y="3265"/>
              <a:ext cx="4067" cy="0"/>
            </a:xfrm>
            <a:prstGeom prst="line">
              <a:avLst/>
            </a:prstGeom>
            <a:ln w="9525" cap="flat" cmpd="sng">
              <a:solidFill>
                <a:schemeClr val="tx1"/>
              </a:solidFill>
              <a:prstDash val="solid"/>
              <a:headEnd type="none" w="med" len="med"/>
              <a:tailEnd type="triangle" w="med" len="med"/>
            </a:ln>
          </p:spPr>
        </p:sp>
        <p:sp>
          <p:nvSpPr>
            <p:cNvPr id="49161" name="Line 20"/>
            <p:cNvSpPr/>
            <p:nvPr/>
          </p:nvSpPr>
          <p:spPr>
            <a:xfrm flipV="1">
              <a:off x="829" y="1733"/>
              <a:ext cx="0" cy="1532"/>
            </a:xfrm>
            <a:prstGeom prst="line">
              <a:avLst/>
            </a:prstGeom>
            <a:ln w="9525" cap="flat" cmpd="sng">
              <a:solidFill>
                <a:schemeClr val="tx1"/>
              </a:solidFill>
              <a:prstDash val="solid"/>
              <a:headEnd type="none" w="med" len="med"/>
              <a:tailEnd type="triangle" w="med" len="med"/>
            </a:ln>
          </p:spPr>
        </p:sp>
        <p:sp>
          <p:nvSpPr>
            <p:cNvPr id="49162" name="Rectangle 21"/>
            <p:cNvSpPr/>
            <p:nvPr/>
          </p:nvSpPr>
          <p:spPr>
            <a:xfrm>
              <a:off x="829"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163" name="Rectangle 22"/>
            <p:cNvSpPr/>
            <p:nvPr/>
          </p:nvSpPr>
          <p:spPr>
            <a:xfrm>
              <a:off x="1030"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4" name="Rectangle 23"/>
            <p:cNvSpPr/>
            <p:nvPr/>
          </p:nvSpPr>
          <p:spPr>
            <a:xfrm>
              <a:off x="1231"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5" name="Rectangle 24"/>
            <p:cNvSpPr/>
            <p:nvPr/>
          </p:nvSpPr>
          <p:spPr>
            <a:xfrm>
              <a:off x="1432"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166" name="Rectangle 25"/>
            <p:cNvSpPr/>
            <p:nvPr/>
          </p:nvSpPr>
          <p:spPr>
            <a:xfrm>
              <a:off x="2034"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167" name="Rectangle 26"/>
            <p:cNvSpPr/>
            <p:nvPr/>
          </p:nvSpPr>
          <p:spPr>
            <a:xfrm>
              <a:off x="1633" y="3060"/>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8" name="Rectangle 27"/>
            <p:cNvSpPr/>
            <p:nvPr/>
          </p:nvSpPr>
          <p:spPr>
            <a:xfrm>
              <a:off x="2637"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169" name="Rectangle 28"/>
            <p:cNvSpPr/>
            <p:nvPr/>
          </p:nvSpPr>
          <p:spPr>
            <a:xfrm>
              <a:off x="2235" y="3060"/>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endParaRPr lang="zh-CN" altLang="zh-CN" sz="2000" b="1" dirty="0">
                <a:latin typeface="Times New Roman" panose="02020603050405020304" pitchFamily="18" charset="0"/>
              </a:endParaRPr>
            </a:p>
          </p:txBody>
        </p:sp>
        <p:sp>
          <p:nvSpPr>
            <p:cNvPr id="49170" name="Rectangle 29"/>
            <p:cNvSpPr/>
            <p:nvPr/>
          </p:nvSpPr>
          <p:spPr>
            <a:xfrm>
              <a:off x="1231"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1" name="Rectangle 30"/>
            <p:cNvSpPr/>
            <p:nvPr/>
          </p:nvSpPr>
          <p:spPr>
            <a:xfrm>
              <a:off x="1833"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2" name="Rectangle 31"/>
            <p:cNvSpPr/>
            <p:nvPr/>
          </p:nvSpPr>
          <p:spPr>
            <a:xfrm>
              <a:off x="2436"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3" name="Rectangle 32"/>
            <p:cNvSpPr/>
            <p:nvPr/>
          </p:nvSpPr>
          <p:spPr>
            <a:xfrm>
              <a:off x="1030"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174" name="Rectangle 33"/>
            <p:cNvSpPr/>
            <p:nvPr/>
          </p:nvSpPr>
          <p:spPr>
            <a:xfrm>
              <a:off x="1633" y="2856"/>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175" name="Rectangle 34"/>
            <p:cNvSpPr/>
            <p:nvPr/>
          </p:nvSpPr>
          <p:spPr>
            <a:xfrm>
              <a:off x="2235"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176" name="Rectangle 35"/>
            <p:cNvSpPr/>
            <p:nvPr/>
          </p:nvSpPr>
          <p:spPr>
            <a:xfrm>
              <a:off x="2838" y="2856"/>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177" name="Text Box 36"/>
            <p:cNvSpPr txBox="1"/>
            <p:nvPr/>
          </p:nvSpPr>
          <p:spPr>
            <a:xfrm>
              <a:off x="628" y="1682"/>
              <a:ext cx="204" cy="251"/>
            </a:xfrm>
            <a:prstGeom prst="rect">
              <a:avLst/>
            </a:prstGeom>
            <a:noFill/>
            <a:ln w="9525">
              <a:noFill/>
            </a:ln>
          </p:spPr>
          <p:txBody>
            <a:bodyPr wrap="none">
              <a:spAutoFit/>
            </a:bodyPr>
            <a:lstStyle/>
            <a:p>
              <a:r>
                <a:rPr lang="en-US" altLang="zh-CN" sz="2000" b="1" dirty="0">
                  <a:latin typeface="Times New Roman" panose="02020603050405020304" pitchFamily="18" charset="0"/>
                </a:rPr>
                <a:t>S</a:t>
              </a:r>
            </a:p>
          </p:txBody>
        </p:sp>
        <p:sp>
          <p:nvSpPr>
            <p:cNvPr id="49178" name="Line 37"/>
            <p:cNvSpPr/>
            <p:nvPr/>
          </p:nvSpPr>
          <p:spPr>
            <a:xfrm>
              <a:off x="829" y="2856"/>
              <a:ext cx="50" cy="0"/>
            </a:xfrm>
            <a:prstGeom prst="line">
              <a:avLst/>
            </a:prstGeom>
            <a:ln w="9525" cap="flat" cmpd="sng">
              <a:solidFill>
                <a:schemeClr val="tx1"/>
              </a:solidFill>
              <a:prstDash val="solid"/>
              <a:headEnd type="none" w="med" len="med"/>
              <a:tailEnd type="none" w="med" len="med"/>
            </a:ln>
          </p:spPr>
        </p:sp>
        <p:sp>
          <p:nvSpPr>
            <p:cNvPr id="49179" name="Line 38"/>
            <p:cNvSpPr/>
            <p:nvPr/>
          </p:nvSpPr>
          <p:spPr>
            <a:xfrm>
              <a:off x="829" y="2652"/>
              <a:ext cx="50" cy="0"/>
            </a:xfrm>
            <a:prstGeom prst="line">
              <a:avLst/>
            </a:prstGeom>
            <a:ln w="9525" cap="flat" cmpd="sng">
              <a:solidFill>
                <a:schemeClr val="tx1"/>
              </a:solidFill>
              <a:prstDash val="solid"/>
              <a:headEnd type="none" w="med" len="med"/>
              <a:tailEnd type="none" w="med" len="med"/>
            </a:ln>
          </p:spPr>
        </p:sp>
        <p:sp>
          <p:nvSpPr>
            <p:cNvPr id="49180" name="Line 39"/>
            <p:cNvSpPr/>
            <p:nvPr/>
          </p:nvSpPr>
          <p:spPr>
            <a:xfrm>
              <a:off x="829" y="2448"/>
              <a:ext cx="50" cy="0"/>
            </a:xfrm>
            <a:prstGeom prst="line">
              <a:avLst/>
            </a:prstGeom>
            <a:ln w="9525" cap="flat" cmpd="sng">
              <a:solidFill>
                <a:schemeClr val="tx1"/>
              </a:solidFill>
              <a:prstDash val="solid"/>
              <a:headEnd type="none" w="med" len="med"/>
              <a:tailEnd type="none" w="med" len="med"/>
            </a:ln>
          </p:spPr>
        </p:sp>
        <p:sp>
          <p:nvSpPr>
            <p:cNvPr id="49181" name="Text Box 40"/>
            <p:cNvSpPr txBox="1"/>
            <p:nvPr/>
          </p:nvSpPr>
          <p:spPr>
            <a:xfrm>
              <a:off x="528" y="2397"/>
              <a:ext cx="319"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3b</a:t>
              </a:r>
            </a:p>
          </p:txBody>
        </p:sp>
        <p:sp>
          <p:nvSpPr>
            <p:cNvPr id="49182" name="Text Box 41"/>
            <p:cNvSpPr txBox="1"/>
            <p:nvPr/>
          </p:nvSpPr>
          <p:spPr>
            <a:xfrm>
              <a:off x="528" y="2601"/>
              <a:ext cx="314"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3a</a:t>
              </a:r>
            </a:p>
          </p:txBody>
        </p:sp>
        <p:sp>
          <p:nvSpPr>
            <p:cNvPr id="49183" name="Text Box 42"/>
            <p:cNvSpPr txBox="1"/>
            <p:nvPr/>
          </p:nvSpPr>
          <p:spPr>
            <a:xfrm>
              <a:off x="578" y="2805"/>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2</a:t>
              </a:r>
            </a:p>
          </p:txBody>
        </p:sp>
        <p:sp>
          <p:nvSpPr>
            <p:cNvPr id="49184" name="Text Box 43"/>
            <p:cNvSpPr txBox="1"/>
            <p:nvPr/>
          </p:nvSpPr>
          <p:spPr>
            <a:xfrm>
              <a:off x="578" y="3009"/>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1</a:t>
              </a:r>
            </a:p>
          </p:txBody>
        </p:sp>
        <p:sp>
          <p:nvSpPr>
            <p:cNvPr id="49185" name="Text Box 44"/>
            <p:cNvSpPr txBox="1"/>
            <p:nvPr/>
          </p:nvSpPr>
          <p:spPr>
            <a:xfrm>
              <a:off x="913" y="3203"/>
              <a:ext cx="216"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a:t>
              </a:r>
            </a:p>
          </p:txBody>
        </p:sp>
        <p:sp>
          <p:nvSpPr>
            <p:cNvPr id="49186" name="Line 45"/>
            <p:cNvSpPr/>
            <p:nvPr/>
          </p:nvSpPr>
          <p:spPr>
            <a:xfrm flipV="1">
              <a:off x="3239" y="3214"/>
              <a:ext cx="0" cy="51"/>
            </a:xfrm>
            <a:prstGeom prst="line">
              <a:avLst/>
            </a:prstGeom>
            <a:ln w="9525" cap="flat" cmpd="sng">
              <a:solidFill>
                <a:schemeClr val="tx1"/>
              </a:solidFill>
              <a:prstDash val="solid"/>
              <a:headEnd type="none" w="med" len="med"/>
              <a:tailEnd type="none" w="med" len="med"/>
            </a:ln>
          </p:spPr>
        </p:sp>
        <p:sp>
          <p:nvSpPr>
            <p:cNvPr id="49187" name="Line 46"/>
            <p:cNvSpPr/>
            <p:nvPr/>
          </p:nvSpPr>
          <p:spPr>
            <a:xfrm flipV="1">
              <a:off x="3440" y="3214"/>
              <a:ext cx="0" cy="51"/>
            </a:xfrm>
            <a:prstGeom prst="line">
              <a:avLst/>
            </a:prstGeom>
            <a:ln w="9525" cap="flat" cmpd="sng">
              <a:solidFill>
                <a:schemeClr val="tx1"/>
              </a:solidFill>
              <a:prstDash val="solid"/>
              <a:headEnd type="none" w="med" len="med"/>
              <a:tailEnd type="none" w="med" len="med"/>
            </a:ln>
          </p:spPr>
        </p:sp>
        <p:sp>
          <p:nvSpPr>
            <p:cNvPr id="49188" name="Line 47"/>
            <p:cNvSpPr/>
            <p:nvPr/>
          </p:nvSpPr>
          <p:spPr>
            <a:xfrm flipV="1">
              <a:off x="3641" y="3214"/>
              <a:ext cx="0" cy="51"/>
            </a:xfrm>
            <a:prstGeom prst="line">
              <a:avLst/>
            </a:prstGeom>
            <a:ln w="9525" cap="flat" cmpd="sng">
              <a:solidFill>
                <a:schemeClr val="tx1"/>
              </a:solidFill>
              <a:prstDash val="solid"/>
              <a:headEnd type="none" w="med" len="med"/>
              <a:tailEnd type="none" w="med" len="med"/>
            </a:ln>
          </p:spPr>
        </p:sp>
        <p:sp>
          <p:nvSpPr>
            <p:cNvPr id="49189" name="Line 48"/>
            <p:cNvSpPr/>
            <p:nvPr/>
          </p:nvSpPr>
          <p:spPr>
            <a:xfrm flipV="1">
              <a:off x="3842" y="3214"/>
              <a:ext cx="0" cy="51"/>
            </a:xfrm>
            <a:prstGeom prst="line">
              <a:avLst/>
            </a:prstGeom>
            <a:ln w="9525" cap="flat" cmpd="sng">
              <a:solidFill>
                <a:schemeClr val="tx1"/>
              </a:solidFill>
              <a:prstDash val="solid"/>
              <a:headEnd type="none" w="med" len="med"/>
              <a:tailEnd type="none" w="med" len="med"/>
            </a:ln>
          </p:spPr>
        </p:sp>
        <p:sp>
          <p:nvSpPr>
            <p:cNvPr id="49190" name="Text Box 49"/>
            <p:cNvSpPr txBox="1"/>
            <p:nvPr/>
          </p:nvSpPr>
          <p:spPr>
            <a:xfrm>
              <a:off x="3139" y="3203"/>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12</a:t>
              </a:r>
            </a:p>
          </p:txBody>
        </p:sp>
        <p:sp>
          <p:nvSpPr>
            <p:cNvPr id="49191" name="Text Box 50"/>
            <p:cNvSpPr txBox="1"/>
            <p:nvPr/>
          </p:nvSpPr>
          <p:spPr>
            <a:xfrm>
              <a:off x="4126" y="3214"/>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17</a:t>
              </a:r>
            </a:p>
          </p:txBody>
        </p:sp>
        <p:sp>
          <p:nvSpPr>
            <p:cNvPr id="49192" name="Text Box 51"/>
            <p:cNvSpPr txBox="1"/>
            <p:nvPr/>
          </p:nvSpPr>
          <p:spPr>
            <a:xfrm>
              <a:off x="4672" y="3254"/>
              <a:ext cx="222"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p>
          </p:txBody>
        </p:sp>
        <p:sp>
          <p:nvSpPr>
            <p:cNvPr id="49193" name="Line 52"/>
            <p:cNvSpPr/>
            <p:nvPr/>
          </p:nvSpPr>
          <p:spPr>
            <a:xfrm>
              <a:off x="829" y="2244"/>
              <a:ext cx="50" cy="0"/>
            </a:xfrm>
            <a:prstGeom prst="line">
              <a:avLst/>
            </a:prstGeom>
            <a:ln w="9525" cap="flat" cmpd="sng">
              <a:solidFill>
                <a:schemeClr val="tx1"/>
              </a:solidFill>
              <a:prstDash val="solid"/>
              <a:headEnd type="none" w="med" len="med"/>
              <a:tailEnd type="none" w="med" len="med"/>
            </a:ln>
          </p:spPr>
        </p:sp>
        <p:sp>
          <p:nvSpPr>
            <p:cNvPr id="49194" name="Line 53"/>
            <p:cNvSpPr/>
            <p:nvPr/>
          </p:nvSpPr>
          <p:spPr>
            <a:xfrm>
              <a:off x="829" y="2039"/>
              <a:ext cx="50" cy="0"/>
            </a:xfrm>
            <a:prstGeom prst="line">
              <a:avLst/>
            </a:prstGeom>
            <a:ln w="9525" cap="flat" cmpd="sng">
              <a:solidFill>
                <a:schemeClr val="tx1"/>
              </a:solidFill>
              <a:prstDash val="solid"/>
              <a:headEnd type="none" w="med" len="med"/>
              <a:tailEnd type="none" w="med" len="med"/>
            </a:ln>
          </p:spPr>
        </p:sp>
        <p:sp>
          <p:nvSpPr>
            <p:cNvPr id="49195" name="Text Box 54"/>
            <p:cNvSpPr txBox="1"/>
            <p:nvPr/>
          </p:nvSpPr>
          <p:spPr>
            <a:xfrm>
              <a:off x="528" y="2193"/>
              <a:ext cx="308"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3c</a:t>
              </a:r>
            </a:p>
          </p:txBody>
        </p:sp>
        <p:sp>
          <p:nvSpPr>
            <p:cNvPr id="49196" name="Text Box 55"/>
            <p:cNvSpPr txBox="1"/>
            <p:nvPr/>
          </p:nvSpPr>
          <p:spPr>
            <a:xfrm>
              <a:off x="601" y="1988"/>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4</a:t>
              </a:r>
            </a:p>
          </p:txBody>
        </p:sp>
        <p:sp>
          <p:nvSpPr>
            <p:cNvPr id="49197" name="Rectangle 56"/>
            <p:cNvSpPr/>
            <p:nvPr/>
          </p:nvSpPr>
          <p:spPr>
            <a:xfrm>
              <a:off x="1833"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198" name="Rectangle 57"/>
            <p:cNvSpPr/>
            <p:nvPr/>
          </p:nvSpPr>
          <p:spPr>
            <a:xfrm>
              <a:off x="2235"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199" name="Rectangle 58"/>
            <p:cNvSpPr/>
            <p:nvPr/>
          </p:nvSpPr>
          <p:spPr>
            <a:xfrm>
              <a:off x="2838" y="3060"/>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00" name="Rectangle 59"/>
            <p:cNvSpPr/>
            <p:nvPr/>
          </p:nvSpPr>
          <p:spPr>
            <a:xfrm>
              <a:off x="3038"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01" name="Rectangle 60"/>
            <p:cNvSpPr/>
            <p:nvPr/>
          </p:nvSpPr>
          <p:spPr>
            <a:xfrm>
              <a:off x="1432"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02" name="Rectangle 61"/>
            <p:cNvSpPr/>
            <p:nvPr/>
          </p:nvSpPr>
          <p:spPr>
            <a:xfrm>
              <a:off x="1833"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03" name="Rectangle 62"/>
            <p:cNvSpPr/>
            <p:nvPr/>
          </p:nvSpPr>
          <p:spPr>
            <a:xfrm>
              <a:off x="2637"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04" name="Rectangle 63"/>
            <p:cNvSpPr/>
            <p:nvPr/>
          </p:nvSpPr>
          <p:spPr>
            <a:xfrm>
              <a:off x="3038"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05" name="Rectangle 64"/>
            <p:cNvSpPr/>
            <p:nvPr/>
          </p:nvSpPr>
          <p:spPr>
            <a:xfrm>
              <a:off x="3239"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06" name="Rectangle 65"/>
            <p:cNvSpPr/>
            <p:nvPr/>
          </p:nvSpPr>
          <p:spPr>
            <a:xfrm>
              <a:off x="1030"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07" name="Rectangle 66"/>
            <p:cNvSpPr/>
            <p:nvPr/>
          </p:nvSpPr>
          <p:spPr>
            <a:xfrm>
              <a:off x="1231"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08" name="Rectangle 67"/>
            <p:cNvSpPr/>
            <p:nvPr/>
          </p:nvSpPr>
          <p:spPr>
            <a:xfrm>
              <a:off x="1633" y="3060"/>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09" name="Rectangle 68"/>
            <p:cNvSpPr/>
            <p:nvPr/>
          </p:nvSpPr>
          <p:spPr>
            <a:xfrm>
              <a:off x="2436"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10" name="Rectangle 69"/>
            <p:cNvSpPr/>
            <p:nvPr/>
          </p:nvSpPr>
          <p:spPr>
            <a:xfrm>
              <a:off x="1231"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11" name="Rectangle 70"/>
            <p:cNvSpPr/>
            <p:nvPr/>
          </p:nvSpPr>
          <p:spPr>
            <a:xfrm>
              <a:off x="2034"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212" name="Rectangle 71"/>
            <p:cNvSpPr/>
            <p:nvPr/>
          </p:nvSpPr>
          <p:spPr>
            <a:xfrm>
              <a:off x="2436"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213" name="Rectangle 72"/>
            <p:cNvSpPr/>
            <p:nvPr/>
          </p:nvSpPr>
          <p:spPr>
            <a:xfrm>
              <a:off x="2034" y="2039"/>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4" name="Rectangle 73"/>
            <p:cNvSpPr/>
            <p:nvPr/>
          </p:nvSpPr>
          <p:spPr>
            <a:xfrm>
              <a:off x="2637" y="2039"/>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5" name="Rectangle 74"/>
            <p:cNvSpPr/>
            <p:nvPr/>
          </p:nvSpPr>
          <p:spPr>
            <a:xfrm>
              <a:off x="3239" y="2039"/>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6" name="Rectangle 75"/>
            <p:cNvSpPr/>
            <p:nvPr/>
          </p:nvSpPr>
          <p:spPr>
            <a:xfrm>
              <a:off x="1833"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217" name="Rectangle 76"/>
            <p:cNvSpPr/>
            <p:nvPr/>
          </p:nvSpPr>
          <p:spPr>
            <a:xfrm>
              <a:off x="2436"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218" name="Rectangle 77"/>
            <p:cNvSpPr/>
            <p:nvPr/>
          </p:nvSpPr>
          <p:spPr>
            <a:xfrm>
              <a:off x="3038"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219" name="Rectangle 78"/>
            <p:cNvSpPr/>
            <p:nvPr/>
          </p:nvSpPr>
          <p:spPr>
            <a:xfrm>
              <a:off x="3641"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220" name="Rectangle 79"/>
            <p:cNvSpPr/>
            <p:nvPr/>
          </p:nvSpPr>
          <p:spPr>
            <a:xfrm>
              <a:off x="2235"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21" name="Rectangle 80"/>
            <p:cNvSpPr/>
            <p:nvPr/>
          </p:nvSpPr>
          <p:spPr>
            <a:xfrm>
              <a:off x="2637"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22" name="Rectangle 81"/>
            <p:cNvSpPr/>
            <p:nvPr/>
          </p:nvSpPr>
          <p:spPr>
            <a:xfrm>
              <a:off x="3440"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23" name="Rectangle 82"/>
            <p:cNvSpPr/>
            <p:nvPr/>
          </p:nvSpPr>
          <p:spPr>
            <a:xfrm>
              <a:off x="3842" y="2039"/>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24" name="Rectangle 83"/>
            <p:cNvSpPr/>
            <p:nvPr/>
          </p:nvSpPr>
          <p:spPr>
            <a:xfrm>
              <a:off x="4042"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25" name="Rectangle 84"/>
            <p:cNvSpPr/>
            <p:nvPr/>
          </p:nvSpPr>
          <p:spPr>
            <a:xfrm>
              <a:off x="2034"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26" name="Rectangle 85"/>
            <p:cNvSpPr/>
            <p:nvPr/>
          </p:nvSpPr>
          <p:spPr>
            <a:xfrm>
              <a:off x="2838" y="2039"/>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227" name="Rectangle 86"/>
            <p:cNvSpPr/>
            <p:nvPr/>
          </p:nvSpPr>
          <p:spPr>
            <a:xfrm>
              <a:off x="3239"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228" name="Line 87"/>
            <p:cNvSpPr/>
            <p:nvPr/>
          </p:nvSpPr>
          <p:spPr>
            <a:xfrm flipV="1">
              <a:off x="4042" y="3214"/>
              <a:ext cx="0" cy="51"/>
            </a:xfrm>
            <a:prstGeom prst="line">
              <a:avLst/>
            </a:prstGeom>
            <a:ln w="9525" cap="flat" cmpd="sng">
              <a:solidFill>
                <a:schemeClr val="tx1"/>
              </a:solidFill>
              <a:prstDash val="solid"/>
              <a:headEnd type="none" w="med" len="med"/>
              <a:tailEnd type="none" w="med" len="med"/>
            </a:ln>
          </p:spPr>
        </p:sp>
        <p:sp>
          <p:nvSpPr>
            <p:cNvPr id="49229" name="Line 88"/>
            <p:cNvSpPr/>
            <p:nvPr/>
          </p:nvSpPr>
          <p:spPr>
            <a:xfrm flipV="1">
              <a:off x="4243" y="3214"/>
              <a:ext cx="0" cy="51"/>
            </a:xfrm>
            <a:prstGeom prst="line">
              <a:avLst/>
            </a:prstGeom>
            <a:ln w="9525" cap="flat" cmpd="sng">
              <a:solidFill>
                <a:schemeClr val="tx1"/>
              </a:solidFill>
              <a:prstDash val="solid"/>
              <a:headEnd type="none" w="med" len="med"/>
              <a:tailEnd type="none" w="med" len="med"/>
            </a:ln>
          </p:spPr>
        </p:sp>
        <p:sp>
          <p:nvSpPr>
            <p:cNvPr id="49230" name="Rectangle 89"/>
            <p:cNvSpPr/>
            <p:nvPr/>
          </p:nvSpPr>
          <p:spPr>
            <a:xfrm>
              <a:off x="1432" y="2652"/>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1" name="Rectangle 90"/>
            <p:cNvSpPr/>
            <p:nvPr/>
          </p:nvSpPr>
          <p:spPr>
            <a:xfrm>
              <a:off x="2034" y="2652"/>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2" name="Rectangle 91"/>
            <p:cNvSpPr/>
            <p:nvPr/>
          </p:nvSpPr>
          <p:spPr>
            <a:xfrm>
              <a:off x="2637" y="2652"/>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3" name="Rectangle 92"/>
            <p:cNvSpPr/>
            <p:nvPr/>
          </p:nvSpPr>
          <p:spPr>
            <a:xfrm>
              <a:off x="1231"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34" name="Rectangle 93"/>
            <p:cNvSpPr/>
            <p:nvPr/>
          </p:nvSpPr>
          <p:spPr>
            <a:xfrm>
              <a:off x="1833"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35" name="Rectangle 94"/>
            <p:cNvSpPr/>
            <p:nvPr/>
          </p:nvSpPr>
          <p:spPr>
            <a:xfrm>
              <a:off x="2436"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36" name="Rectangle 95"/>
            <p:cNvSpPr/>
            <p:nvPr/>
          </p:nvSpPr>
          <p:spPr>
            <a:xfrm>
              <a:off x="3038"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37" name="Rectangle 96"/>
            <p:cNvSpPr/>
            <p:nvPr/>
          </p:nvSpPr>
          <p:spPr>
            <a:xfrm>
              <a:off x="1633" y="2652"/>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38" name="Rectangle 97"/>
            <p:cNvSpPr/>
            <p:nvPr/>
          </p:nvSpPr>
          <p:spPr>
            <a:xfrm>
              <a:off x="2034"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39" name="Rectangle 98"/>
            <p:cNvSpPr/>
            <p:nvPr/>
          </p:nvSpPr>
          <p:spPr>
            <a:xfrm>
              <a:off x="2838" y="2652"/>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40" name="Rectangle 99"/>
            <p:cNvSpPr/>
            <p:nvPr/>
          </p:nvSpPr>
          <p:spPr>
            <a:xfrm>
              <a:off x="3239"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41" name="Rectangle 100"/>
            <p:cNvSpPr/>
            <p:nvPr/>
          </p:nvSpPr>
          <p:spPr>
            <a:xfrm>
              <a:off x="3440"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42" name="Rectangle 101"/>
            <p:cNvSpPr/>
            <p:nvPr/>
          </p:nvSpPr>
          <p:spPr>
            <a:xfrm>
              <a:off x="1432"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43" name="Rectangle 102"/>
            <p:cNvSpPr/>
            <p:nvPr/>
          </p:nvSpPr>
          <p:spPr>
            <a:xfrm>
              <a:off x="2235"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44" name="Rectangle 103"/>
            <p:cNvSpPr/>
            <p:nvPr/>
          </p:nvSpPr>
          <p:spPr>
            <a:xfrm>
              <a:off x="2637"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sp>
          <p:nvSpPr>
            <p:cNvPr id="49245" name="Rectangle 104"/>
            <p:cNvSpPr/>
            <p:nvPr/>
          </p:nvSpPr>
          <p:spPr>
            <a:xfrm>
              <a:off x="1633" y="2448"/>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6" name="Rectangle 105"/>
            <p:cNvSpPr/>
            <p:nvPr/>
          </p:nvSpPr>
          <p:spPr>
            <a:xfrm>
              <a:off x="2235" y="2448"/>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7" name="Rectangle 106"/>
            <p:cNvSpPr/>
            <p:nvPr/>
          </p:nvSpPr>
          <p:spPr>
            <a:xfrm>
              <a:off x="2838" y="2448"/>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8" name="Rectangle 107"/>
            <p:cNvSpPr/>
            <p:nvPr/>
          </p:nvSpPr>
          <p:spPr>
            <a:xfrm>
              <a:off x="1432"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49" name="Rectangle 108"/>
            <p:cNvSpPr/>
            <p:nvPr/>
          </p:nvSpPr>
          <p:spPr>
            <a:xfrm>
              <a:off x="2034"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50" name="Rectangle 109"/>
            <p:cNvSpPr/>
            <p:nvPr/>
          </p:nvSpPr>
          <p:spPr>
            <a:xfrm>
              <a:off x="2637"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51" name="Rectangle 110"/>
            <p:cNvSpPr/>
            <p:nvPr/>
          </p:nvSpPr>
          <p:spPr>
            <a:xfrm>
              <a:off x="3239"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52" name="Rectangle 111"/>
            <p:cNvSpPr/>
            <p:nvPr/>
          </p:nvSpPr>
          <p:spPr>
            <a:xfrm>
              <a:off x="1833"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53" name="Rectangle 112"/>
            <p:cNvSpPr/>
            <p:nvPr/>
          </p:nvSpPr>
          <p:spPr>
            <a:xfrm>
              <a:off x="2235"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54" name="Rectangle 113"/>
            <p:cNvSpPr/>
            <p:nvPr/>
          </p:nvSpPr>
          <p:spPr>
            <a:xfrm>
              <a:off x="3038"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55" name="Rectangle 114"/>
            <p:cNvSpPr/>
            <p:nvPr/>
          </p:nvSpPr>
          <p:spPr>
            <a:xfrm>
              <a:off x="3440"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56" name="Rectangle 115"/>
            <p:cNvSpPr/>
            <p:nvPr/>
          </p:nvSpPr>
          <p:spPr>
            <a:xfrm>
              <a:off x="3641"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57" name="Rectangle 116"/>
            <p:cNvSpPr/>
            <p:nvPr/>
          </p:nvSpPr>
          <p:spPr>
            <a:xfrm>
              <a:off x="1633" y="2448"/>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58" name="Rectangle 117"/>
            <p:cNvSpPr/>
            <p:nvPr/>
          </p:nvSpPr>
          <p:spPr>
            <a:xfrm>
              <a:off x="2436"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59" name="Rectangle 118"/>
            <p:cNvSpPr/>
            <p:nvPr/>
          </p:nvSpPr>
          <p:spPr>
            <a:xfrm>
              <a:off x="2838" y="2448"/>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sp>
          <p:nvSpPr>
            <p:cNvPr id="49260" name="Rectangle 119"/>
            <p:cNvSpPr/>
            <p:nvPr/>
          </p:nvSpPr>
          <p:spPr>
            <a:xfrm>
              <a:off x="1833"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1" name="Rectangle 120"/>
            <p:cNvSpPr/>
            <p:nvPr/>
          </p:nvSpPr>
          <p:spPr>
            <a:xfrm>
              <a:off x="2436"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2" name="Rectangle 121"/>
            <p:cNvSpPr/>
            <p:nvPr/>
          </p:nvSpPr>
          <p:spPr>
            <a:xfrm>
              <a:off x="3038"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3" name="Rectangle 122"/>
            <p:cNvSpPr/>
            <p:nvPr/>
          </p:nvSpPr>
          <p:spPr>
            <a:xfrm>
              <a:off x="1633"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64" name="Rectangle 123"/>
            <p:cNvSpPr/>
            <p:nvPr/>
          </p:nvSpPr>
          <p:spPr>
            <a:xfrm>
              <a:off x="2235"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65" name="Rectangle 124"/>
            <p:cNvSpPr/>
            <p:nvPr/>
          </p:nvSpPr>
          <p:spPr>
            <a:xfrm>
              <a:off x="2838"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66" name="Rectangle 125"/>
            <p:cNvSpPr/>
            <p:nvPr/>
          </p:nvSpPr>
          <p:spPr>
            <a:xfrm>
              <a:off x="3440"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67" name="Rectangle 126"/>
            <p:cNvSpPr/>
            <p:nvPr/>
          </p:nvSpPr>
          <p:spPr>
            <a:xfrm>
              <a:off x="2034"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68" name="Rectangle 127"/>
            <p:cNvSpPr/>
            <p:nvPr/>
          </p:nvSpPr>
          <p:spPr>
            <a:xfrm>
              <a:off x="2436"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69" name="Rectangle 128"/>
            <p:cNvSpPr/>
            <p:nvPr/>
          </p:nvSpPr>
          <p:spPr>
            <a:xfrm>
              <a:off x="3239"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70" name="Rectangle 129"/>
            <p:cNvSpPr/>
            <p:nvPr/>
          </p:nvSpPr>
          <p:spPr>
            <a:xfrm>
              <a:off x="3641"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71" name="Rectangle 130"/>
            <p:cNvSpPr/>
            <p:nvPr/>
          </p:nvSpPr>
          <p:spPr>
            <a:xfrm>
              <a:off x="3842"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72" name="Rectangle 131"/>
            <p:cNvSpPr/>
            <p:nvPr/>
          </p:nvSpPr>
          <p:spPr>
            <a:xfrm>
              <a:off x="1833"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73" name="Rectangle 132"/>
            <p:cNvSpPr/>
            <p:nvPr/>
          </p:nvSpPr>
          <p:spPr>
            <a:xfrm>
              <a:off x="2637"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74" name="Rectangle 133"/>
            <p:cNvSpPr/>
            <p:nvPr/>
          </p:nvSpPr>
          <p:spPr>
            <a:xfrm>
              <a:off x="3038"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06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10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43890"/>
            <a:ext cx="3269343" cy="511110"/>
          </a:xfrm>
        </p:spPr>
        <p:txBody>
          <a:bodyPr/>
          <a:lstStyle/>
          <a:p>
            <a:r>
              <a:rPr lang="zh-CN" altLang="en-US">
                <a:sym typeface="+mn-ea"/>
              </a:rPr>
              <a:t>流水线瓶颈的解决</a:t>
            </a:r>
            <a:br>
              <a:rPr lang="zh-CN" altLang="en-US"/>
            </a:br>
            <a:endParaRPr lang="zh-CN" altLang="en-US"/>
          </a:p>
        </p:txBody>
      </p:sp>
      <p:sp>
        <p:nvSpPr>
          <p:cNvPr id="50178"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0179"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42</a:t>
            </a:fld>
            <a:endParaRPr lang="en-US" altLang="zh-CN" sz="1400" dirty="0"/>
          </a:p>
        </p:txBody>
      </p:sp>
      <p:sp>
        <p:nvSpPr>
          <p:cNvPr id="50180" name="Text Box 2"/>
          <p:cNvSpPr txBox="1"/>
          <p:nvPr/>
        </p:nvSpPr>
        <p:spPr>
          <a:xfrm>
            <a:off x="2576195" y="922020"/>
            <a:ext cx="8507095" cy="521970"/>
          </a:xfrm>
          <a:prstGeom prst="rect">
            <a:avLst/>
          </a:prstGeom>
          <a:noFill/>
          <a:ln w="9525">
            <a:noFill/>
          </a:ln>
        </p:spPr>
        <p:txBody>
          <a:bodyPr wrap="square">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并联设置多套功能部件，通过</a:t>
            </a:r>
            <a:r>
              <a:rPr lang="zh-CN" altLang="en-US" sz="2800" b="1" dirty="0">
                <a:solidFill>
                  <a:srgbClr val="FD130D"/>
                </a:solidFill>
                <a:latin typeface="宋体" panose="02010600030101010101" pitchFamily="2" charset="-122"/>
              </a:rPr>
              <a:t>控制器</a:t>
            </a:r>
            <a:r>
              <a:rPr lang="zh-CN" altLang="en-US" sz="2800" b="1" dirty="0">
                <a:latin typeface="宋体" panose="02010600030101010101" pitchFamily="2" charset="-122"/>
              </a:rPr>
              <a:t>进行调度。</a:t>
            </a:r>
          </a:p>
        </p:txBody>
      </p:sp>
      <p:grpSp>
        <p:nvGrpSpPr>
          <p:cNvPr id="412675" name="Group 3"/>
          <p:cNvGrpSpPr/>
          <p:nvPr/>
        </p:nvGrpSpPr>
        <p:grpSpPr>
          <a:xfrm>
            <a:off x="3686175" y="1571625"/>
            <a:ext cx="5943600" cy="1752600"/>
            <a:chOff x="816" y="480"/>
            <a:chExt cx="3744" cy="1104"/>
          </a:xfrm>
        </p:grpSpPr>
        <p:sp>
          <p:nvSpPr>
            <p:cNvPr id="50266" name="Rectangle 4"/>
            <p:cNvSpPr/>
            <p:nvPr/>
          </p:nvSpPr>
          <p:spPr>
            <a:xfrm>
              <a:off x="1104"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267" name="Rectangle 5"/>
            <p:cNvSpPr/>
            <p:nvPr/>
          </p:nvSpPr>
          <p:spPr>
            <a:xfrm>
              <a:off x="1632"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68" name="Rectangle 6"/>
            <p:cNvSpPr/>
            <p:nvPr/>
          </p:nvSpPr>
          <p:spPr>
            <a:xfrm>
              <a:off x="4032"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269" name="Rectangle 7"/>
            <p:cNvSpPr/>
            <p:nvPr/>
          </p:nvSpPr>
          <p:spPr>
            <a:xfrm>
              <a:off x="2640" y="912"/>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3b</a:t>
              </a:r>
            </a:p>
          </p:txBody>
        </p:sp>
        <p:sp>
          <p:nvSpPr>
            <p:cNvPr id="50270" name="Rectangle 8"/>
            <p:cNvSpPr/>
            <p:nvPr/>
          </p:nvSpPr>
          <p:spPr>
            <a:xfrm>
              <a:off x="2640" y="480"/>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a:t>
              </a:r>
            </a:p>
          </p:txBody>
        </p:sp>
        <p:sp>
          <p:nvSpPr>
            <p:cNvPr id="50271" name="Rectangle 9"/>
            <p:cNvSpPr/>
            <p:nvPr/>
          </p:nvSpPr>
          <p:spPr>
            <a:xfrm>
              <a:off x="2640" y="1344"/>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3c</a:t>
              </a:r>
            </a:p>
          </p:txBody>
        </p:sp>
        <p:sp>
          <p:nvSpPr>
            <p:cNvPr id="50272" name="Line 10"/>
            <p:cNvSpPr/>
            <p:nvPr/>
          </p:nvSpPr>
          <p:spPr>
            <a:xfrm>
              <a:off x="3360" y="1008"/>
              <a:ext cx="672" cy="0"/>
            </a:xfrm>
            <a:prstGeom prst="line">
              <a:avLst/>
            </a:prstGeom>
            <a:ln w="9525" cap="flat" cmpd="sng">
              <a:solidFill>
                <a:schemeClr val="tx1"/>
              </a:solidFill>
              <a:prstDash val="solid"/>
              <a:headEnd type="none" w="med" len="med"/>
              <a:tailEnd type="triangle" w="med" len="med"/>
            </a:ln>
          </p:spPr>
        </p:sp>
        <p:sp>
          <p:nvSpPr>
            <p:cNvPr id="50273" name="Text Box 11"/>
            <p:cNvSpPr txBox="1"/>
            <p:nvPr/>
          </p:nvSpPr>
          <p:spPr>
            <a:xfrm>
              <a:off x="2880" y="672"/>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74" name="Text Box 12"/>
            <p:cNvSpPr txBox="1"/>
            <p:nvPr/>
          </p:nvSpPr>
          <p:spPr>
            <a:xfrm>
              <a:off x="2832" y="672"/>
              <a:ext cx="195" cy="251"/>
            </a:xfrm>
            <a:prstGeom prst="rect">
              <a:avLst/>
            </a:prstGeom>
            <a:noFill/>
            <a:ln w="9525">
              <a:noFill/>
            </a:ln>
          </p:spPr>
          <p:txBody>
            <a:bodyPr wrap="none">
              <a:spAutoFit/>
            </a:bodyPr>
            <a:lstStyle/>
            <a:p>
              <a:r>
                <a:rPr lang="en-US" altLang="zh-CN" sz="2000" b="1" dirty="0">
                  <a:latin typeface="Times New Roman" panose="02020603050405020304" pitchFamily="18" charset="0"/>
                </a:rPr>
                <a:t>3</a:t>
              </a:r>
            </a:p>
          </p:txBody>
        </p:sp>
        <p:sp>
          <p:nvSpPr>
            <p:cNvPr id="50275" name="Text Box 13"/>
            <p:cNvSpPr txBox="1"/>
            <p:nvPr/>
          </p:nvSpPr>
          <p:spPr>
            <a:xfrm>
              <a:off x="2880"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76" name="Text Box 14"/>
            <p:cNvSpPr txBox="1"/>
            <p:nvPr/>
          </p:nvSpPr>
          <p:spPr>
            <a:xfrm>
              <a:off x="2832" y="1104"/>
              <a:ext cx="195" cy="251"/>
            </a:xfrm>
            <a:prstGeom prst="rect">
              <a:avLst/>
            </a:prstGeom>
            <a:noFill/>
            <a:ln w="9525">
              <a:noFill/>
            </a:ln>
          </p:spPr>
          <p:txBody>
            <a:bodyPr wrap="none">
              <a:spAutoFit/>
            </a:bodyPr>
            <a:lstStyle/>
            <a:p>
              <a:r>
                <a:rPr lang="en-US" altLang="zh-CN" sz="2000" b="1" dirty="0">
                  <a:latin typeface="Times New Roman" panose="02020603050405020304" pitchFamily="18" charset="0"/>
                </a:rPr>
                <a:t>3</a:t>
              </a:r>
            </a:p>
          </p:txBody>
        </p:sp>
        <p:sp>
          <p:nvSpPr>
            <p:cNvPr id="50277" name="Line 15"/>
            <p:cNvSpPr/>
            <p:nvPr/>
          </p:nvSpPr>
          <p:spPr>
            <a:xfrm>
              <a:off x="1872" y="1008"/>
              <a:ext cx="768" cy="0"/>
            </a:xfrm>
            <a:prstGeom prst="line">
              <a:avLst/>
            </a:prstGeom>
            <a:ln w="9525" cap="flat" cmpd="sng">
              <a:solidFill>
                <a:schemeClr val="tx1"/>
              </a:solidFill>
              <a:prstDash val="solid"/>
              <a:headEnd type="none" w="med" len="med"/>
              <a:tailEnd type="none" w="med" len="med"/>
            </a:ln>
          </p:spPr>
        </p:sp>
        <p:sp>
          <p:nvSpPr>
            <p:cNvPr id="50278" name="Line 16"/>
            <p:cNvSpPr/>
            <p:nvPr/>
          </p:nvSpPr>
          <p:spPr>
            <a:xfrm flipH="1">
              <a:off x="2400" y="576"/>
              <a:ext cx="240" cy="0"/>
            </a:xfrm>
            <a:prstGeom prst="line">
              <a:avLst/>
            </a:prstGeom>
            <a:ln w="9525" cap="flat" cmpd="sng">
              <a:solidFill>
                <a:schemeClr val="tx1"/>
              </a:solidFill>
              <a:prstDash val="solid"/>
              <a:headEnd type="none" w="med" len="med"/>
              <a:tailEnd type="none" w="med" len="med"/>
            </a:ln>
          </p:spPr>
        </p:sp>
        <p:sp>
          <p:nvSpPr>
            <p:cNvPr id="50279" name="Line 17"/>
            <p:cNvSpPr/>
            <p:nvPr/>
          </p:nvSpPr>
          <p:spPr>
            <a:xfrm flipH="1">
              <a:off x="2400" y="1440"/>
              <a:ext cx="240" cy="0"/>
            </a:xfrm>
            <a:prstGeom prst="line">
              <a:avLst/>
            </a:prstGeom>
            <a:ln w="9525" cap="flat" cmpd="sng">
              <a:solidFill>
                <a:schemeClr val="tx1"/>
              </a:solidFill>
              <a:prstDash val="solid"/>
              <a:headEnd type="none" w="med" len="med"/>
              <a:tailEnd type="none" w="med" len="med"/>
            </a:ln>
          </p:spPr>
        </p:sp>
        <p:sp>
          <p:nvSpPr>
            <p:cNvPr id="50280" name="Line 18"/>
            <p:cNvSpPr/>
            <p:nvPr/>
          </p:nvSpPr>
          <p:spPr>
            <a:xfrm>
              <a:off x="2400" y="576"/>
              <a:ext cx="0" cy="864"/>
            </a:xfrm>
            <a:prstGeom prst="line">
              <a:avLst/>
            </a:prstGeom>
            <a:ln w="9525" cap="flat" cmpd="sng">
              <a:solidFill>
                <a:schemeClr val="tx1"/>
              </a:solidFill>
              <a:prstDash val="solid"/>
              <a:headEnd type="none" w="med" len="med"/>
              <a:tailEnd type="none" w="med" len="med"/>
            </a:ln>
          </p:spPr>
        </p:sp>
        <p:sp>
          <p:nvSpPr>
            <p:cNvPr id="50281" name="Line 19"/>
            <p:cNvSpPr/>
            <p:nvPr/>
          </p:nvSpPr>
          <p:spPr>
            <a:xfrm>
              <a:off x="3600" y="576"/>
              <a:ext cx="0" cy="864"/>
            </a:xfrm>
            <a:prstGeom prst="line">
              <a:avLst/>
            </a:prstGeom>
            <a:ln w="9525" cap="flat" cmpd="sng">
              <a:solidFill>
                <a:schemeClr val="tx1"/>
              </a:solidFill>
              <a:prstDash val="solid"/>
              <a:headEnd type="none" w="med" len="med"/>
              <a:tailEnd type="none" w="med" len="med"/>
            </a:ln>
          </p:spPr>
        </p:sp>
        <p:sp>
          <p:nvSpPr>
            <p:cNvPr id="50282" name="Line 20"/>
            <p:cNvSpPr/>
            <p:nvPr/>
          </p:nvSpPr>
          <p:spPr>
            <a:xfrm flipH="1">
              <a:off x="3360" y="576"/>
              <a:ext cx="240" cy="0"/>
            </a:xfrm>
            <a:prstGeom prst="line">
              <a:avLst/>
            </a:prstGeom>
            <a:ln w="9525" cap="flat" cmpd="sng">
              <a:solidFill>
                <a:schemeClr val="tx1"/>
              </a:solidFill>
              <a:prstDash val="solid"/>
              <a:headEnd type="none" w="med" len="med"/>
              <a:tailEnd type="none" w="med" len="med"/>
            </a:ln>
          </p:spPr>
        </p:sp>
        <p:sp>
          <p:nvSpPr>
            <p:cNvPr id="50283" name="Line 21"/>
            <p:cNvSpPr/>
            <p:nvPr/>
          </p:nvSpPr>
          <p:spPr>
            <a:xfrm flipH="1">
              <a:off x="3360" y="1440"/>
              <a:ext cx="240" cy="0"/>
            </a:xfrm>
            <a:prstGeom prst="line">
              <a:avLst/>
            </a:prstGeom>
            <a:ln w="9525" cap="flat" cmpd="sng">
              <a:solidFill>
                <a:schemeClr val="tx1"/>
              </a:solidFill>
              <a:prstDash val="solid"/>
              <a:headEnd type="none" w="med" len="med"/>
              <a:tailEnd type="none" w="med" len="med"/>
            </a:ln>
          </p:spPr>
        </p:sp>
        <p:sp>
          <p:nvSpPr>
            <p:cNvPr id="50284" name="Text Box 22"/>
            <p:cNvSpPr txBox="1"/>
            <p:nvPr/>
          </p:nvSpPr>
          <p:spPr>
            <a:xfrm>
              <a:off x="1056"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5" name="Text Box 23"/>
            <p:cNvSpPr txBox="1"/>
            <p:nvPr/>
          </p:nvSpPr>
          <p:spPr>
            <a:xfrm>
              <a:off x="1584"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6" name="Text Box 24"/>
            <p:cNvSpPr txBox="1"/>
            <p:nvPr/>
          </p:nvSpPr>
          <p:spPr>
            <a:xfrm>
              <a:off x="3984"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7" name="Line 25"/>
            <p:cNvSpPr/>
            <p:nvPr/>
          </p:nvSpPr>
          <p:spPr>
            <a:xfrm>
              <a:off x="1344" y="1008"/>
              <a:ext cx="288" cy="0"/>
            </a:xfrm>
            <a:prstGeom prst="line">
              <a:avLst/>
            </a:prstGeom>
            <a:ln w="9525" cap="flat" cmpd="sng">
              <a:solidFill>
                <a:schemeClr val="tx1"/>
              </a:solidFill>
              <a:prstDash val="solid"/>
              <a:headEnd type="none" w="med" len="med"/>
              <a:tailEnd type="triangle" w="med" len="med"/>
            </a:ln>
          </p:spPr>
        </p:sp>
        <p:sp>
          <p:nvSpPr>
            <p:cNvPr id="50288" name="Line 26"/>
            <p:cNvSpPr/>
            <p:nvPr/>
          </p:nvSpPr>
          <p:spPr>
            <a:xfrm>
              <a:off x="816" y="1008"/>
              <a:ext cx="288" cy="0"/>
            </a:xfrm>
            <a:prstGeom prst="line">
              <a:avLst/>
            </a:prstGeom>
            <a:ln w="9525" cap="flat" cmpd="sng">
              <a:solidFill>
                <a:schemeClr val="tx1"/>
              </a:solidFill>
              <a:prstDash val="solid"/>
              <a:headEnd type="none" w="med" len="med"/>
              <a:tailEnd type="triangle" w="med" len="med"/>
            </a:ln>
          </p:spPr>
        </p:sp>
        <p:sp>
          <p:nvSpPr>
            <p:cNvPr id="50289" name="Line 27"/>
            <p:cNvSpPr/>
            <p:nvPr/>
          </p:nvSpPr>
          <p:spPr>
            <a:xfrm>
              <a:off x="4272" y="1008"/>
              <a:ext cx="288" cy="0"/>
            </a:xfrm>
            <a:prstGeom prst="line">
              <a:avLst/>
            </a:prstGeom>
            <a:ln w="9525" cap="flat" cmpd="sng">
              <a:solidFill>
                <a:schemeClr val="tx1"/>
              </a:solidFill>
              <a:prstDash val="solid"/>
              <a:headEnd type="none" w="med" len="med"/>
              <a:tailEnd type="triangle" w="med" len="med"/>
            </a:ln>
          </p:spPr>
        </p:sp>
      </p:grpSp>
      <p:grpSp>
        <p:nvGrpSpPr>
          <p:cNvPr id="412700" name="Group 28"/>
          <p:cNvGrpSpPr/>
          <p:nvPr/>
        </p:nvGrpSpPr>
        <p:grpSpPr>
          <a:xfrm>
            <a:off x="3122930" y="3366770"/>
            <a:ext cx="6934200" cy="2894013"/>
            <a:chOff x="528" y="2066"/>
            <a:chExt cx="4368" cy="1823"/>
          </a:xfrm>
        </p:grpSpPr>
        <p:sp>
          <p:nvSpPr>
            <p:cNvPr id="50184" name="Line 29"/>
            <p:cNvSpPr/>
            <p:nvPr/>
          </p:nvSpPr>
          <p:spPr>
            <a:xfrm>
              <a:off x="829" y="3649"/>
              <a:ext cx="4067" cy="0"/>
            </a:xfrm>
            <a:prstGeom prst="line">
              <a:avLst/>
            </a:prstGeom>
            <a:ln w="9525" cap="flat" cmpd="sng">
              <a:solidFill>
                <a:schemeClr val="tx1"/>
              </a:solidFill>
              <a:prstDash val="solid"/>
              <a:headEnd type="none" w="med" len="med"/>
              <a:tailEnd type="triangle" w="med" len="med"/>
            </a:ln>
          </p:spPr>
        </p:sp>
        <p:sp>
          <p:nvSpPr>
            <p:cNvPr id="50185" name="Line 30"/>
            <p:cNvSpPr/>
            <p:nvPr/>
          </p:nvSpPr>
          <p:spPr>
            <a:xfrm flipV="1">
              <a:off x="829" y="2117"/>
              <a:ext cx="0" cy="1532"/>
            </a:xfrm>
            <a:prstGeom prst="line">
              <a:avLst/>
            </a:prstGeom>
            <a:ln w="9525" cap="flat" cmpd="sng">
              <a:solidFill>
                <a:schemeClr val="tx1"/>
              </a:solidFill>
              <a:prstDash val="solid"/>
              <a:headEnd type="none" w="med" len="med"/>
              <a:tailEnd type="triangle" w="med" len="med"/>
            </a:ln>
          </p:spPr>
        </p:sp>
        <p:sp>
          <p:nvSpPr>
            <p:cNvPr id="50186" name="Rectangle 31"/>
            <p:cNvSpPr/>
            <p:nvPr/>
          </p:nvSpPr>
          <p:spPr>
            <a:xfrm>
              <a:off x="829"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187" name="Rectangle 32"/>
            <p:cNvSpPr/>
            <p:nvPr/>
          </p:nvSpPr>
          <p:spPr>
            <a:xfrm>
              <a:off x="1030"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88" name="Rectangle 33"/>
            <p:cNvSpPr/>
            <p:nvPr/>
          </p:nvSpPr>
          <p:spPr>
            <a:xfrm>
              <a:off x="1231"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89" name="Rectangle 34"/>
            <p:cNvSpPr/>
            <p:nvPr/>
          </p:nvSpPr>
          <p:spPr>
            <a:xfrm>
              <a:off x="1432"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190" name="Rectangle 35"/>
            <p:cNvSpPr/>
            <p:nvPr/>
          </p:nvSpPr>
          <p:spPr>
            <a:xfrm>
              <a:off x="2034"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191" name="Rectangle 36"/>
            <p:cNvSpPr/>
            <p:nvPr/>
          </p:nvSpPr>
          <p:spPr>
            <a:xfrm>
              <a:off x="1633" y="3444"/>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2" name="Rectangle 37"/>
            <p:cNvSpPr/>
            <p:nvPr/>
          </p:nvSpPr>
          <p:spPr>
            <a:xfrm>
              <a:off x="2637"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193" name="Rectangle 38"/>
            <p:cNvSpPr/>
            <p:nvPr/>
          </p:nvSpPr>
          <p:spPr>
            <a:xfrm>
              <a:off x="2235" y="3444"/>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endParaRPr lang="zh-CN" altLang="zh-CN" sz="2000" b="1" dirty="0">
                <a:latin typeface="Times New Roman" panose="02020603050405020304" pitchFamily="18" charset="0"/>
              </a:endParaRPr>
            </a:p>
          </p:txBody>
        </p:sp>
        <p:sp>
          <p:nvSpPr>
            <p:cNvPr id="50194" name="Rectangle 39"/>
            <p:cNvSpPr/>
            <p:nvPr/>
          </p:nvSpPr>
          <p:spPr>
            <a:xfrm>
              <a:off x="1231"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5" name="Rectangle 40"/>
            <p:cNvSpPr/>
            <p:nvPr/>
          </p:nvSpPr>
          <p:spPr>
            <a:xfrm>
              <a:off x="1833"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6" name="Rectangle 41"/>
            <p:cNvSpPr/>
            <p:nvPr/>
          </p:nvSpPr>
          <p:spPr>
            <a:xfrm>
              <a:off x="2436"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7" name="Rectangle 42"/>
            <p:cNvSpPr/>
            <p:nvPr/>
          </p:nvSpPr>
          <p:spPr>
            <a:xfrm>
              <a:off x="1030"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198" name="Rectangle 43"/>
            <p:cNvSpPr/>
            <p:nvPr/>
          </p:nvSpPr>
          <p:spPr>
            <a:xfrm>
              <a:off x="1633" y="3240"/>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199" name="Rectangle 44"/>
            <p:cNvSpPr/>
            <p:nvPr/>
          </p:nvSpPr>
          <p:spPr>
            <a:xfrm>
              <a:off x="2235"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200" name="Rectangle 45"/>
            <p:cNvSpPr/>
            <p:nvPr/>
          </p:nvSpPr>
          <p:spPr>
            <a:xfrm>
              <a:off x="2838" y="3240"/>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201" name="Rectangle 46"/>
            <p:cNvSpPr/>
            <p:nvPr/>
          </p:nvSpPr>
          <p:spPr>
            <a:xfrm>
              <a:off x="1231" y="3036"/>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a:t>
              </a:r>
            </a:p>
          </p:txBody>
        </p:sp>
        <p:sp>
          <p:nvSpPr>
            <p:cNvPr id="50202" name="Rectangle 47"/>
            <p:cNvSpPr/>
            <p:nvPr/>
          </p:nvSpPr>
          <p:spPr>
            <a:xfrm>
              <a:off x="1833" y="3036"/>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4</a:t>
              </a:r>
            </a:p>
          </p:txBody>
        </p:sp>
        <p:sp>
          <p:nvSpPr>
            <p:cNvPr id="50203" name="Rectangle 48"/>
            <p:cNvSpPr/>
            <p:nvPr/>
          </p:nvSpPr>
          <p:spPr>
            <a:xfrm>
              <a:off x="2436" y="3036"/>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7</a:t>
              </a:r>
            </a:p>
          </p:txBody>
        </p:sp>
        <p:sp>
          <p:nvSpPr>
            <p:cNvPr id="50204" name="Rectangle 49"/>
            <p:cNvSpPr/>
            <p:nvPr/>
          </p:nvSpPr>
          <p:spPr>
            <a:xfrm>
              <a:off x="3038" y="3036"/>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10</a:t>
              </a:r>
            </a:p>
          </p:txBody>
        </p:sp>
        <p:sp>
          <p:nvSpPr>
            <p:cNvPr id="50205" name="Text Box 50"/>
            <p:cNvSpPr txBox="1"/>
            <p:nvPr/>
          </p:nvSpPr>
          <p:spPr>
            <a:xfrm>
              <a:off x="628" y="2066"/>
              <a:ext cx="204" cy="251"/>
            </a:xfrm>
            <a:prstGeom prst="rect">
              <a:avLst/>
            </a:prstGeom>
            <a:noFill/>
            <a:ln w="9525">
              <a:noFill/>
            </a:ln>
          </p:spPr>
          <p:txBody>
            <a:bodyPr wrap="none">
              <a:spAutoFit/>
            </a:bodyPr>
            <a:lstStyle/>
            <a:p>
              <a:r>
                <a:rPr lang="en-US" altLang="zh-CN" sz="2000" b="1" dirty="0">
                  <a:latin typeface="Times New Roman" panose="02020603050405020304" pitchFamily="18" charset="0"/>
                </a:rPr>
                <a:t>S</a:t>
              </a:r>
            </a:p>
          </p:txBody>
        </p:sp>
        <p:sp>
          <p:nvSpPr>
            <p:cNvPr id="50206" name="Line 51"/>
            <p:cNvSpPr/>
            <p:nvPr/>
          </p:nvSpPr>
          <p:spPr>
            <a:xfrm>
              <a:off x="829" y="3240"/>
              <a:ext cx="50" cy="0"/>
            </a:xfrm>
            <a:prstGeom prst="line">
              <a:avLst/>
            </a:prstGeom>
            <a:ln w="9525" cap="flat" cmpd="sng">
              <a:solidFill>
                <a:schemeClr val="tx1"/>
              </a:solidFill>
              <a:prstDash val="solid"/>
              <a:headEnd type="none" w="med" len="med"/>
              <a:tailEnd type="none" w="med" len="med"/>
            </a:ln>
          </p:spPr>
        </p:sp>
        <p:sp>
          <p:nvSpPr>
            <p:cNvPr id="50207" name="Line 52"/>
            <p:cNvSpPr/>
            <p:nvPr/>
          </p:nvSpPr>
          <p:spPr>
            <a:xfrm>
              <a:off x="829" y="3036"/>
              <a:ext cx="50" cy="0"/>
            </a:xfrm>
            <a:prstGeom prst="line">
              <a:avLst/>
            </a:prstGeom>
            <a:ln w="9525" cap="flat" cmpd="sng">
              <a:solidFill>
                <a:schemeClr val="tx1"/>
              </a:solidFill>
              <a:prstDash val="solid"/>
              <a:headEnd type="none" w="med" len="med"/>
              <a:tailEnd type="none" w="med" len="med"/>
            </a:ln>
          </p:spPr>
        </p:sp>
        <p:sp>
          <p:nvSpPr>
            <p:cNvPr id="50208" name="Line 53"/>
            <p:cNvSpPr/>
            <p:nvPr/>
          </p:nvSpPr>
          <p:spPr>
            <a:xfrm>
              <a:off x="829" y="2832"/>
              <a:ext cx="50" cy="0"/>
            </a:xfrm>
            <a:prstGeom prst="line">
              <a:avLst/>
            </a:prstGeom>
            <a:ln w="9525" cap="flat" cmpd="sng">
              <a:solidFill>
                <a:schemeClr val="tx1"/>
              </a:solidFill>
              <a:prstDash val="solid"/>
              <a:headEnd type="none" w="med" len="med"/>
              <a:tailEnd type="none" w="med" len="med"/>
            </a:ln>
          </p:spPr>
        </p:sp>
        <p:sp>
          <p:nvSpPr>
            <p:cNvPr id="50209" name="Text Box 54"/>
            <p:cNvSpPr txBox="1"/>
            <p:nvPr/>
          </p:nvSpPr>
          <p:spPr>
            <a:xfrm>
              <a:off x="528" y="2781"/>
              <a:ext cx="319"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3b</a:t>
              </a:r>
            </a:p>
          </p:txBody>
        </p:sp>
        <p:sp>
          <p:nvSpPr>
            <p:cNvPr id="50210" name="Text Box 55"/>
            <p:cNvSpPr txBox="1"/>
            <p:nvPr/>
          </p:nvSpPr>
          <p:spPr>
            <a:xfrm>
              <a:off x="528" y="2985"/>
              <a:ext cx="314"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3a</a:t>
              </a:r>
            </a:p>
          </p:txBody>
        </p:sp>
        <p:sp>
          <p:nvSpPr>
            <p:cNvPr id="50211" name="Text Box 56"/>
            <p:cNvSpPr txBox="1"/>
            <p:nvPr/>
          </p:nvSpPr>
          <p:spPr>
            <a:xfrm>
              <a:off x="578" y="3189"/>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2</a:t>
              </a:r>
            </a:p>
          </p:txBody>
        </p:sp>
        <p:sp>
          <p:nvSpPr>
            <p:cNvPr id="50212" name="Text Box 57"/>
            <p:cNvSpPr txBox="1"/>
            <p:nvPr/>
          </p:nvSpPr>
          <p:spPr>
            <a:xfrm>
              <a:off x="578" y="3393"/>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1</a:t>
              </a:r>
            </a:p>
          </p:txBody>
        </p:sp>
        <p:sp>
          <p:nvSpPr>
            <p:cNvPr id="50213" name="Text Box 58"/>
            <p:cNvSpPr txBox="1"/>
            <p:nvPr/>
          </p:nvSpPr>
          <p:spPr>
            <a:xfrm>
              <a:off x="913" y="3587"/>
              <a:ext cx="216"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a:t>
              </a:r>
            </a:p>
          </p:txBody>
        </p:sp>
        <p:sp>
          <p:nvSpPr>
            <p:cNvPr id="50214" name="Line 59"/>
            <p:cNvSpPr/>
            <p:nvPr/>
          </p:nvSpPr>
          <p:spPr>
            <a:xfrm flipV="1">
              <a:off x="3239" y="3598"/>
              <a:ext cx="0" cy="51"/>
            </a:xfrm>
            <a:prstGeom prst="line">
              <a:avLst/>
            </a:prstGeom>
            <a:ln w="9525" cap="flat" cmpd="sng">
              <a:solidFill>
                <a:schemeClr val="tx1"/>
              </a:solidFill>
              <a:prstDash val="solid"/>
              <a:headEnd type="none" w="med" len="med"/>
              <a:tailEnd type="none" w="med" len="med"/>
            </a:ln>
          </p:spPr>
        </p:sp>
        <p:sp>
          <p:nvSpPr>
            <p:cNvPr id="50215" name="Line 60"/>
            <p:cNvSpPr/>
            <p:nvPr/>
          </p:nvSpPr>
          <p:spPr>
            <a:xfrm flipV="1">
              <a:off x="3440" y="3598"/>
              <a:ext cx="0" cy="51"/>
            </a:xfrm>
            <a:prstGeom prst="line">
              <a:avLst/>
            </a:prstGeom>
            <a:ln w="9525" cap="flat" cmpd="sng">
              <a:solidFill>
                <a:schemeClr val="tx1"/>
              </a:solidFill>
              <a:prstDash val="solid"/>
              <a:headEnd type="none" w="med" len="med"/>
              <a:tailEnd type="none" w="med" len="med"/>
            </a:ln>
          </p:spPr>
        </p:sp>
        <p:sp>
          <p:nvSpPr>
            <p:cNvPr id="50216" name="Line 61"/>
            <p:cNvSpPr/>
            <p:nvPr/>
          </p:nvSpPr>
          <p:spPr>
            <a:xfrm flipV="1">
              <a:off x="3641" y="3598"/>
              <a:ext cx="0" cy="51"/>
            </a:xfrm>
            <a:prstGeom prst="line">
              <a:avLst/>
            </a:prstGeom>
            <a:ln w="9525" cap="flat" cmpd="sng">
              <a:solidFill>
                <a:schemeClr val="tx1"/>
              </a:solidFill>
              <a:prstDash val="solid"/>
              <a:headEnd type="none" w="med" len="med"/>
              <a:tailEnd type="none" w="med" len="med"/>
            </a:ln>
          </p:spPr>
        </p:sp>
        <p:sp>
          <p:nvSpPr>
            <p:cNvPr id="50217" name="Line 62"/>
            <p:cNvSpPr/>
            <p:nvPr/>
          </p:nvSpPr>
          <p:spPr>
            <a:xfrm flipV="1">
              <a:off x="3842" y="3598"/>
              <a:ext cx="0" cy="51"/>
            </a:xfrm>
            <a:prstGeom prst="line">
              <a:avLst/>
            </a:prstGeom>
            <a:ln w="9525" cap="flat" cmpd="sng">
              <a:solidFill>
                <a:schemeClr val="tx1"/>
              </a:solidFill>
              <a:prstDash val="solid"/>
              <a:headEnd type="none" w="med" len="med"/>
              <a:tailEnd type="none" w="med" len="med"/>
            </a:ln>
          </p:spPr>
        </p:sp>
        <p:sp>
          <p:nvSpPr>
            <p:cNvPr id="50218" name="Text Box 63"/>
            <p:cNvSpPr txBox="1"/>
            <p:nvPr/>
          </p:nvSpPr>
          <p:spPr>
            <a:xfrm>
              <a:off x="3139" y="3587"/>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12</a:t>
              </a:r>
            </a:p>
          </p:txBody>
        </p:sp>
        <p:sp>
          <p:nvSpPr>
            <p:cNvPr id="50219" name="Text Box 64"/>
            <p:cNvSpPr txBox="1"/>
            <p:nvPr/>
          </p:nvSpPr>
          <p:spPr>
            <a:xfrm>
              <a:off x="4126" y="3598"/>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17</a:t>
              </a:r>
            </a:p>
          </p:txBody>
        </p:sp>
        <p:sp>
          <p:nvSpPr>
            <p:cNvPr id="50220" name="Text Box 65"/>
            <p:cNvSpPr txBox="1"/>
            <p:nvPr/>
          </p:nvSpPr>
          <p:spPr>
            <a:xfrm>
              <a:off x="4672" y="3638"/>
              <a:ext cx="222"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p>
          </p:txBody>
        </p:sp>
        <p:sp>
          <p:nvSpPr>
            <p:cNvPr id="50221" name="Line 66"/>
            <p:cNvSpPr/>
            <p:nvPr/>
          </p:nvSpPr>
          <p:spPr>
            <a:xfrm>
              <a:off x="829" y="2628"/>
              <a:ext cx="50" cy="0"/>
            </a:xfrm>
            <a:prstGeom prst="line">
              <a:avLst/>
            </a:prstGeom>
            <a:ln w="9525" cap="flat" cmpd="sng">
              <a:solidFill>
                <a:schemeClr val="tx1"/>
              </a:solidFill>
              <a:prstDash val="solid"/>
              <a:headEnd type="none" w="med" len="med"/>
              <a:tailEnd type="none" w="med" len="med"/>
            </a:ln>
          </p:spPr>
        </p:sp>
        <p:sp>
          <p:nvSpPr>
            <p:cNvPr id="50222" name="Line 67"/>
            <p:cNvSpPr/>
            <p:nvPr/>
          </p:nvSpPr>
          <p:spPr>
            <a:xfrm>
              <a:off x="829" y="2423"/>
              <a:ext cx="50" cy="0"/>
            </a:xfrm>
            <a:prstGeom prst="line">
              <a:avLst/>
            </a:prstGeom>
            <a:ln w="9525" cap="flat" cmpd="sng">
              <a:solidFill>
                <a:schemeClr val="tx1"/>
              </a:solidFill>
              <a:prstDash val="solid"/>
              <a:headEnd type="none" w="med" len="med"/>
              <a:tailEnd type="none" w="med" len="med"/>
            </a:ln>
          </p:spPr>
        </p:sp>
        <p:sp>
          <p:nvSpPr>
            <p:cNvPr id="50223" name="Text Box 68"/>
            <p:cNvSpPr txBox="1"/>
            <p:nvPr/>
          </p:nvSpPr>
          <p:spPr>
            <a:xfrm>
              <a:off x="528" y="2577"/>
              <a:ext cx="308"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3c</a:t>
              </a:r>
            </a:p>
          </p:txBody>
        </p:sp>
        <p:sp>
          <p:nvSpPr>
            <p:cNvPr id="50224" name="Text Box 69"/>
            <p:cNvSpPr txBox="1"/>
            <p:nvPr/>
          </p:nvSpPr>
          <p:spPr>
            <a:xfrm>
              <a:off x="601" y="2372"/>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4</a:t>
              </a:r>
            </a:p>
          </p:txBody>
        </p:sp>
        <p:sp>
          <p:nvSpPr>
            <p:cNvPr id="50225" name="Rectangle 70"/>
            <p:cNvSpPr/>
            <p:nvPr/>
          </p:nvSpPr>
          <p:spPr>
            <a:xfrm>
              <a:off x="1833"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26" name="Rectangle 71"/>
            <p:cNvSpPr/>
            <p:nvPr/>
          </p:nvSpPr>
          <p:spPr>
            <a:xfrm>
              <a:off x="2235"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27" name="Rectangle 72"/>
            <p:cNvSpPr/>
            <p:nvPr/>
          </p:nvSpPr>
          <p:spPr>
            <a:xfrm>
              <a:off x="2838" y="3444"/>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28" name="Rectangle 73"/>
            <p:cNvSpPr/>
            <p:nvPr/>
          </p:nvSpPr>
          <p:spPr>
            <a:xfrm>
              <a:off x="3038"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29" name="Rectangle 74"/>
            <p:cNvSpPr/>
            <p:nvPr/>
          </p:nvSpPr>
          <p:spPr>
            <a:xfrm>
              <a:off x="1432"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30" name="Rectangle 75"/>
            <p:cNvSpPr/>
            <p:nvPr/>
          </p:nvSpPr>
          <p:spPr>
            <a:xfrm>
              <a:off x="1833"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31" name="Rectangle 76"/>
            <p:cNvSpPr/>
            <p:nvPr/>
          </p:nvSpPr>
          <p:spPr>
            <a:xfrm>
              <a:off x="2637"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32" name="Rectangle 77"/>
            <p:cNvSpPr/>
            <p:nvPr/>
          </p:nvSpPr>
          <p:spPr>
            <a:xfrm>
              <a:off x="3038"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33" name="Rectangle 78"/>
            <p:cNvSpPr/>
            <p:nvPr/>
          </p:nvSpPr>
          <p:spPr>
            <a:xfrm>
              <a:off x="3239"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34" name="Rectangle 79"/>
            <p:cNvSpPr/>
            <p:nvPr/>
          </p:nvSpPr>
          <p:spPr>
            <a:xfrm>
              <a:off x="1030"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35" name="Rectangle 80"/>
            <p:cNvSpPr/>
            <p:nvPr/>
          </p:nvSpPr>
          <p:spPr>
            <a:xfrm>
              <a:off x="1231"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36" name="Rectangle 81"/>
            <p:cNvSpPr/>
            <p:nvPr/>
          </p:nvSpPr>
          <p:spPr>
            <a:xfrm>
              <a:off x="1633" y="3444"/>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37" name="Rectangle 82"/>
            <p:cNvSpPr/>
            <p:nvPr/>
          </p:nvSpPr>
          <p:spPr>
            <a:xfrm>
              <a:off x="2436"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38" name="Rectangle 83"/>
            <p:cNvSpPr/>
            <p:nvPr/>
          </p:nvSpPr>
          <p:spPr>
            <a:xfrm>
              <a:off x="1231"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39" name="Rectangle 84"/>
            <p:cNvSpPr/>
            <p:nvPr/>
          </p:nvSpPr>
          <p:spPr>
            <a:xfrm>
              <a:off x="2034"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40" name="Rectangle 85"/>
            <p:cNvSpPr/>
            <p:nvPr/>
          </p:nvSpPr>
          <p:spPr>
            <a:xfrm>
              <a:off x="2436"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41" name="Rectangle 86"/>
            <p:cNvSpPr/>
            <p:nvPr/>
          </p:nvSpPr>
          <p:spPr>
            <a:xfrm>
              <a:off x="1432" y="2832"/>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2</a:t>
              </a:r>
            </a:p>
          </p:txBody>
        </p:sp>
        <p:sp>
          <p:nvSpPr>
            <p:cNvPr id="50242" name="Rectangle 87"/>
            <p:cNvSpPr/>
            <p:nvPr/>
          </p:nvSpPr>
          <p:spPr>
            <a:xfrm>
              <a:off x="2034" y="2832"/>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5</a:t>
              </a:r>
            </a:p>
          </p:txBody>
        </p:sp>
        <p:sp>
          <p:nvSpPr>
            <p:cNvPr id="50243" name="Rectangle 88"/>
            <p:cNvSpPr/>
            <p:nvPr/>
          </p:nvSpPr>
          <p:spPr>
            <a:xfrm>
              <a:off x="2637" y="2832"/>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8</a:t>
              </a:r>
            </a:p>
          </p:txBody>
        </p:sp>
        <p:sp>
          <p:nvSpPr>
            <p:cNvPr id="50244" name="Rectangle 89"/>
            <p:cNvSpPr/>
            <p:nvPr/>
          </p:nvSpPr>
          <p:spPr>
            <a:xfrm>
              <a:off x="3239" y="2832"/>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11</a:t>
              </a:r>
            </a:p>
          </p:txBody>
        </p:sp>
        <p:sp>
          <p:nvSpPr>
            <p:cNvPr id="50245" name="Rectangle 90"/>
            <p:cNvSpPr/>
            <p:nvPr/>
          </p:nvSpPr>
          <p:spPr>
            <a:xfrm>
              <a:off x="1633"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3</a:t>
              </a:r>
            </a:p>
          </p:txBody>
        </p:sp>
        <p:sp>
          <p:nvSpPr>
            <p:cNvPr id="50246" name="Rectangle 91"/>
            <p:cNvSpPr/>
            <p:nvPr/>
          </p:nvSpPr>
          <p:spPr>
            <a:xfrm>
              <a:off x="2235" y="2628"/>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6</a:t>
              </a:r>
            </a:p>
          </p:txBody>
        </p:sp>
        <p:sp>
          <p:nvSpPr>
            <p:cNvPr id="50247" name="Rectangle 92"/>
            <p:cNvSpPr/>
            <p:nvPr/>
          </p:nvSpPr>
          <p:spPr>
            <a:xfrm>
              <a:off x="2838"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9</a:t>
              </a:r>
            </a:p>
          </p:txBody>
        </p:sp>
        <p:sp>
          <p:nvSpPr>
            <p:cNvPr id="50248" name="Rectangle 93"/>
            <p:cNvSpPr/>
            <p:nvPr/>
          </p:nvSpPr>
          <p:spPr>
            <a:xfrm>
              <a:off x="3440"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12</a:t>
              </a:r>
            </a:p>
          </p:txBody>
        </p:sp>
        <p:sp>
          <p:nvSpPr>
            <p:cNvPr id="50249" name="Rectangle 94"/>
            <p:cNvSpPr/>
            <p:nvPr/>
          </p:nvSpPr>
          <p:spPr>
            <a:xfrm>
              <a:off x="2034" y="2423"/>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0" name="Rectangle 95"/>
            <p:cNvSpPr/>
            <p:nvPr/>
          </p:nvSpPr>
          <p:spPr>
            <a:xfrm>
              <a:off x="2637" y="2423"/>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1" name="Rectangle 96"/>
            <p:cNvSpPr/>
            <p:nvPr/>
          </p:nvSpPr>
          <p:spPr>
            <a:xfrm>
              <a:off x="3239" y="2423"/>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2" name="Rectangle 97"/>
            <p:cNvSpPr/>
            <p:nvPr/>
          </p:nvSpPr>
          <p:spPr>
            <a:xfrm>
              <a:off x="1833"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253" name="Rectangle 98"/>
            <p:cNvSpPr/>
            <p:nvPr/>
          </p:nvSpPr>
          <p:spPr>
            <a:xfrm>
              <a:off x="2436"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254" name="Rectangle 99"/>
            <p:cNvSpPr/>
            <p:nvPr/>
          </p:nvSpPr>
          <p:spPr>
            <a:xfrm>
              <a:off x="3038"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255" name="Rectangle 100"/>
            <p:cNvSpPr/>
            <p:nvPr/>
          </p:nvSpPr>
          <p:spPr>
            <a:xfrm>
              <a:off x="3641"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256" name="Rectangle 101"/>
            <p:cNvSpPr/>
            <p:nvPr/>
          </p:nvSpPr>
          <p:spPr>
            <a:xfrm>
              <a:off x="2235"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57" name="Rectangle 102"/>
            <p:cNvSpPr/>
            <p:nvPr/>
          </p:nvSpPr>
          <p:spPr>
            <a:xfrm>
              <a:off x="2637"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58" name="Rectangle 103"/>
            <p:cNvSpPr/>
            <p:nvPr/>
          </p:nvSpPr>
          <p:spPr>
            <a:xfrm>
              <a:off x="3440"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59" name="Rectangle 104"/>
            <p:cNvSpPr/>
            <p:nvPr/>
          </p:nvSpPr>
          <p:spPr>
            <a:xfrm>
              <a:off x="3842" y="2423"/>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60" name="Rectangle 105"/>
            <p:cNvSpPr/>
            <p:nvPr/>
          </p:nvSpPr>
          <p:spPr>
            <a:xfrm>
              <a:off x="4042"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61" name="Rectangle 106"/>
            <p:cNvSpPr/>
            <p:nvPr/>
          </p:nvSpPr>
          <p:spPr>
            <a:xfrm>
              <a:off x="2034"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62" name="Rectangle 107"/>
            <p:cNvSpPr/>
            <p:nvPr/>
          </p:nvSpPr>
          <p:spPr>
            <a:xfrm>
              <a:off x="2838" y="2423"/>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63" name="Rectangle 108"/>
            <p:cNvSpPr/>
            <p:nvPr/>
          </p:nvSpPr>
          <p:spPr>
            <a:xfrm>
              <a:off x="3239"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64" name="Line 109"/>
            <p:cNvSpPr/>
            <p:nvPr/>
          </p:nvSpPr>
          <p:spPr>
            <a:xfrm flipV="1">
              <a:off x="4042" y="3598"/>
              <a:ext cx="0" cy="51"/>
            </a:xfrm>
            <a:prstGeom prst="line">
              <a:avLst/>
            </a:prstGeom>
            <a:ln w="9525" cap="flat" cmpd="sng">
              <a:solidFill>
                <a:schemeClr val="tx1"/>
              </a:solidFill>
              <a:prstDash val="solid"/>
              <a:headEnd type="none" w="med" len="med"/>
              <a:tailEnd type="none" w="med" len="med"/>
            </a:ln>
          </p:spPr>
        </p:sp>
        <p:sp>
          <p:nvSpPr>
            <p:cNvPr id="50265" name="Line 110"/>
            <p:cNvSpPr/>
            <p:nvPr/>
          </p:nvSpPr>
          <p:spPr>
            <a:xfrm flipV="1">
              <a:off x="4243" y="3598"/>
              <a:ext cx="0" cy="51"/>
            </a:xfrm>
            <a:prstGeom prst="line">
              <a:avLst/>
            </a:prstGeom>
            <a:ln w="9525" cap="flat" cmpd="sng">
              <a:solidFill>
                <a:schemeClr val="tx1"/>
              </a:solidFill>
              <a:prstDash val="solid"/>
              <a:headEnd type="none" w="med" len="med"/>
              <a:tailEnd type="none" w="med" len="med"/>
            </a:ln>
          </p:spPr>
        </p:sp>
      </p:grpSp>
      <p:sp>
        <p:nvSpPr>
          <p:cNvPr id="50183" name="Text Box 111"/>
          <p:cNvSpPr txBox="1"/>
          <p:nvPr/>
        </p:nvSpPr>
        <p:spPr>
          <a:xfrm>
            <a:off x="2360930" y="6199188"/>
            <a:ext cx="86106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此方法运行效果与过程细化方法效果相同。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2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2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4.3  非线性流水线</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44</a:t>
            </a:fld>
            <a:endParaRPr lang="en-US" altLang="zh-CN" sz="1400" dirty="0"/>
          </a:p>
        </p:txBody>
      </p:sp>
      <p:sp>
        <p:nvSpPr>
          <p:cNvPr id="52228" name="Rectangle 2"/>
          <p:cNvSpPr>
            <a:spLocks noGrp="1"/>
          </p:cNvSpPr>
          <p:nvPr>
            <p:ph idx="4294967295"/>
          </p:nvPr>
        </p:nvSpPr>
        <p:spPr>
          <a:xfrm>
            <a:off x="243840" y="1403350"/>
            <a:ext cx="11844655" cy="4953000"/>
          </a:xfrm>
        </p:spPr>
        <p:txBody>
          <a:bodyPr vert="horz" wrap="square" lIns="91440" tIns="45720" rIns="91440" bIns="45720" anchor="t" anchorCtr="0">
            <a:noAutofit/>
          </a:bodyPr>
          <a:lstStyle/>
          <a:p>
            <a:pPr marL="0" indent="0" eaLnBrk="1" hangingPunct="1">
              <a:lnSpc>
                <a:spcPct val="90000"/>
              </a:lnSpc>
              <a:buNone/>
            </a:pPr>
            <a:r>
              <a:rPr lang="en-US" altLang="zh-CN" dirty="0">
                <a:latin typeface="宋体" panose="02010600030101010101" pitchFamily="2" charset="-122"/>
                <a:ea typeface="宋体" panose="02010600030101010101" pitchFamily="2" charset="-122"/>
                <a:sym typeface="+mn-ea"/>
              </a:rPr>
              <a:t> </a:t>
            </a:r>
            <a:r>
              <a:rPr lang="zh-CN" altLang="en-US" dirty="0">
                <a:solidFill>
                  <a:srgbClr val="CC3300"/>
                </a:solidFill>
                <a:latin typeface="Times New Roman" panose="02020603050405020304" pitchFamily="18" charset="0"/>
                <a:ea typeface="宋体" panose="02010600030101010101" pitchFamily="2" charset="-122"/>
                <a:sym typeface="+mn-ea"/>
              </a:rPr>
              <a:t>线性流水线：</a:t>
            </a:r>
            <a:r>
              <a:rPr lang="zh-CN" altLang="en-US" dirty="0">
                <a:latin typeface="Times New Roman" panose="02020603050405020304" pitchFamily="18" charset="0"/>
                <a:ea typeface="宋体" panose="02010600030101010101" pitchFamily="2" charset="-122"/>
                <a:sym typeface="+mn-ea"/>
              </a:rPr>
              <a:t>简单（每拍流入一条指令）；</a:t>
            </a:r>
            <a:endParaRPr b="1" dirty="0">
              <a:sym typeface="+mn-ea"/>
            </a:endParaRP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  非线性流水线</a:t>
            </a:r>
          </a:p>
        </p:txBody>
      </p:sp>
      <p:pic>
        <p:nvPicPr>
          <p:cNvPr id="5124" name="Picture 3" descr="6"/>
          <p:cNvPicPr>
            <a:picLocks noChangeAspect="1"/>
          </p:cNvPicPr>
          <p:nvPr/>
        </p:nvPicPr>
        <p:blipFill>
          <a:blip r:embed="rId3"/>
          <a:srcRect b="7533"/>
          <a:stretch>
            <a:fillRect/>
          </a:stretch>
        </p:blipFill>
        <p:spPr>
          <a:xfrm>
            <a:off x="1807845" y="1818005"/>
            <a:ext cx="8575675" cy="4606290"/>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45</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7173" name="文本框 209924"/>
          <p:cNvSpPr txBox="1"/>
          <p:nvPr/>
        </p:nvSpPr>
        <p:spPr>
          <a:xfrm>
            <a:off x="389255" y="995045"/>
            <a:ext cx="10866755" cy="3538220"/>
          </a:xfrm>
          <a:prstGeom prst="rect">
            <a:avLst/>
          </a:prstGeom>
          <a:noFill/>
          <a:ln w="9525">
            <a:noFill/>
          </a:ln>
        </p:spPr>
        <p:txBody>
          <a:bodyPr wrap="square" anchor="t">
            <a:spAutoFit/>
          </a:bodyPr>
          <a:lstStyle/>
          <a:p>
            <a:r>
              <a:rPr lang="en-US" altLang="zh-CN" sz="2800" dirty="0">
                <a:latin typeface="宋体" panose="02010600030101010101" pitchFamily="2" charset="-122"/>
                <a:ea typeface="宋体" panose="02010600030101010101" pitchFamily="2" charset="-122"/>
              </a:rPr>
              <a:t> </a:t>
            </a:r>
            <a:r>
              <a:rPr lang="zh-CN" altLang="en-US" sz="2800" dirty="0">
                <a:solidFill>
                  <a:srgbClr val="CC3300"/>
                </a:solidFill>
                <a:latin typeface="Times New Roman" panose="02020603050405020304" pitchFamily="18" charset="0"/>
                <a:ea typeface="宋体" panose="02010600030101010101" pitchFamily="2" charset="-122"/>
              </a:rPr>
              <a:t>线性流水线：</a:t>
            </a:r>
            <a:r>
              <a:rPr lang="zh-CN" altLang="en-US" sz="2800" dirty="0">
                <a:latin typeface="Times New Roman" panose="02020603050405020304" pitchFamily="18" charset="0"/>
                <a:ea typeface="宋体" panose="02010600030101010101" pitchFamily="2" charset="-122"/>
              </a:rPr>
              <a:t>简单（每拍流入一条指令）；</a:t>
            </a:r>
          </a:p>
          <a:p>
            <a:r>
              <a:rPr lang="zh-CN" altLang="en-US" sz="2800">
                <a:latin typeface="Times New Roman" panose="02020603050405020304" pitchFamily="18" charset="0"/>
                <a:ea typeface="宋体" panose="02010600030101010101" pitchFamily="2" charset="-122"/>
              </a:rPr>
              <a:t>非线性流水线的表示与线性流水线有两个明显的不同： </a:t>
            </a:r>
          </a:p>
          <a:p>
            <a:r>
              <a:rPr lang="zh-CN" altLang="en-US" sz="2800">
                <a:latin typeface="Times New Roman" panose="02020603050405020304" pitchFamily="18" charset="0"/>
                <a:ea typeface="宋体" panose="02010600030101010101" pitchFamily="2" charset="-122"/>
              </a:rPr>
              <a:t>① 非线性流水线有反馈线和前馈线。</a:t>
            </a:r>
          </a:p>
          <a:p>
            <a:r>
              <a:rPr lang="zh-CN" altLang="en-US" sz="2800">
                <a:latin typeface="Times New Roman" panose="02020603050405020304" pitchFamily="18" charset="0"/>
                <a:ea typeface="宋体" panose="02010600030101010101" pitchFamily="2" charset="-122"/>
              </a:rPr>
              <a:t>② 其输出端可以不在最后一个功能段，而可能从中间任意一个功能段输出。</a:t>
            </a:r>
          </a:p>
          <a:p>
            <a:r>
              <a:rPr lang="zh-CN" altLang="en-US" sz="2800" dirty="0">
                <a:solidFill>
                  <a:srgbClr val="CC3300"/>
                </a:solidFill>
                <a:latin typeface="Times New Roman" panose="02020603050405020304" pitchFamily="18" charset="0"/>
                <a:ea typeface="宋体" panose="02010600030101010101" pitchFamily="2" charset="-122"/>
                <a:sym typeface="+mn-ea"/>
              </a:rPr>
              <a:t>非线性流水线：</a:t>
            </a:r>
            <a:r>
              <a:rPr lang="zh-CN" altLang="en-US" sz="2800" dirty="0">
                <a:latin typeface="Times New Roman" panose="02020603050405020304" pitchFamily="18" charset="0"/>
                <a:ea typeface="宋体" panose="02010600030101010101" pitchFamily="2" charset="-122"/>
                <a:sym typeface="+mn-ea"/>
              </a:rPr>
              <a:t>因功能段使用冲突，调度相对复杂。</a:t>
            </a:r>
          </a:p>
          <a:p>
            <a:r>
              <a:rPr lang="zh-CN" altLang="en-US" sz="2800" dirty="0">
                <a:latin typeface="宋体" panose="02010600030101010101" pitchFamily="2" charset="-122"/>
                <a:ea typeface="宋体" panose="02010600030101010101" pitchFamily="2" charset="-122"/>
                <a:sym typeface="+mn-ea"/>
              </a:rPr>
              <a:t>某流水线结构如下：</a:t>
            </a:r>
            <a:endParaRPr lang="zh-CN" altLang="en-US" sz="2800">
              <a:solidFill>
                <a:srgbClr val="FF0066"/>
              </a:solidFill>
              <a:latin typeface="宋体" panose="02010600030101010101" pitchFamily="2" charset="-122"/>
              <a:ea typeface="宋体" panose="02010600030101010101" pitchFamily="2" charset="-122"/>
            </a:endParaRPr>
          </a:p>
          <a:p>
            <a:endParaRPr lang="zh-CN" altLang="en-US" sz="2800">
              <a:latin typeface="Times New Roman" panose="02020603050405020304" pitchFamily="18" charset="0"/>
              <a:ea typeface="宋体" panose="02010600030101010101" pitchFamily="2" charset="-122"/>
            </a:endParaRPr>
          </a:p>
        </p:txBody>
      </p:sp>
      <p:pic>
        <p:nvPicPr>
          <p:cNvPr id="2" name="图片 -2147482577" descr="4t22"/>
          <p:cNvPicPr>
            <a:picLocks noChangeAspect="1"/>
          </p:cNvPicPr>
          <p:nvPr/>
        </p:nvPicPr>
        <p:blipFill>
          <a:blip r:embed="rId3"/>
          <a:stretch>
            <a:fillRect/>
          </a:stretch>
        </p:blipFill>
        <p:spPr>
          <a:xfrm>
            <a:off x="5882640" y="3639185"/>
            <a:ext cx="5958840" cy="3133090"/>
          </a:xfrm>
          <a:prstGeom prst="rect">
            <a:avLst/>
          </a:prstGeom>
          <a:noFill/>
          <a:ln w="9525">
            <a:noFill/>
          </a:ln>
        </p:spPr>
      </p:pic>
      <p:sp>
        <p:nvSpPr>
          <p:cNvPr id="3" name="文本框 2"/>
          <p:cNvSpPr txBox="1"/>
          <p:nvPr/>
        </p:nvSpPr>
        <p:spPr>
          <a:xfrm>
            <a:off x="455295" y="4137025"/>
            <a:ext cx="5055235" cy="2245360"/>
          </a:xfrm>
          <a:prstGeom prst="rect">
            <a:avLst/>
          </a:prstGeom>
          <a:noFill/>
        </p:spPr>
        <p:txBody>
          <a:bodyPr wrap="square" rtlCol="0" anchor="t">
            <a:spAutoFit/>
          </a:bodyPr>
          <a:lstStyle/>
          <a:p>
            <a:pPr algn="l">
              <a:spcBef>
                <a:spcPct val="0"/>
              </a:spcBef>
              <a:buClrTx/>
              <a:buSzTx/>
              <a:buFontTx/>
              <a:buNone/>
            </a:pPr>
            <a:r>
              <a:rPr lang="zh-CN" altLang="en-US" sz="2000" dirty="0">
                <a:latin typeface="Times New Roman" panose="02020603050405020304" pitchFamily="18" charset="0"/>
                <a:sym typeface="+mn-ea"/>
              </a:rPr>
              <a:t>与时空图区别？</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动态流水线可以由一张以上的预约表来表示。</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每张预约表表示的是某一功能求值的数据通过流水线的时空流</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预约表一行可以有多个符号</a:t>
            </a:r>
            <a:r>
              <a:rPr lang="en-US" altLang="zh-CN" sz="2000" dirty="0">
                <a:latin typeface="Times New Roman" panose="02020603050405020304" pitchFamily="18" charset="0"/>
                <a:sym typeface="+mn-ea"/>
              </a:rPr>
              <a:t>,</a:t>
            </a:r>
            <a:r>
              <a:rPr lang="zh-CN" altLang="en-US" sz="2000" dirty="0">
                <a:latin typeface="Times New Roman" panose="02020603050405020304" pitchFamily="18" charset="0"/>
                <a:sym typeface="+mn-ea"/>
              </a:rPr>
              <a:t>含义是在不同周期重复使用同一段；一列中多个符号是指在一个特定的时钟周期内并行使用多个周期。</a:t>
            </a:r>
            <a:endParaRPr lang="zh-CN" altLang="en-US" sz="200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46</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7173" name="文本框 209924"/>
          <p:cNvSpPr txBox="1"/>
          <p:nvPr/>
        </p:nvSpPr>
        <p:spPr>
          <a:xfrm>
            <a:off x="462280" y="1148080"/>
            <a:ext cx="10866755" cy="953135"/>
          </a:xfrm>
          <a:prstGeom prst="rect">
            <a:avLst/>
          </a:prstGeom>
          <a:noFill/>
          <a:ln w="9525">
            <a:noFill/>
          </a:ln>
        </p:spPr>
        <p:txBody>
          <a:bodyPr wrap="square" anchor="t">
            <a:spAutoFit/>
          </a:bodyPr>
          <a:lstStyle/>
          <a:p>
            <a:r>
              <a:rPr lang="zh-CN" altLang="en-US" sz="2800" dirty="0">
                <a:solidFill>
                  <a:srgbClr val="CC3300"/>
                </a:solidFill>
                <a:latin typeface="Times New Roman" panose="02020603050405020304" pitchFamily="18" charset="0"/>
                <a:ea typeface="宋体" panose="02010600030101010101" pitchFamily="2" charset="-122"/>
                <a:sym typeface="+mn-ea"/>
              </a:rPr>
              <a:t>例：如图非线性流水线：</a:t>
            </a:r>
            <a:endParaRPr lang="zh-CN" altLang="en-US" sz="2800">
              <a:solidFill>
                <a:srgbClr val="FF0066"/>
              </a:solidFill>
              <a:latin typeface="宋体" panose="02010600030101010101" pitchFamily="2" charset="-122"/>
              <a:ea typeface="宋体" panose="02010600030101010101" pitchFamily="2" charset="-122"/>
            </a:endParaRPr>
          </a:p>
          <a:p>
            <a:endParaRPr lang="zh-CN" altLang="en-US" sz="2800">
              <a:solidFill>
                <a:schemeClr val="tx1"/>
              </a:solidFill>
              <a:latin typeface="Times New Roman" panose="02020603050405020304" pitchFamily="18" charset="0"/>
              <a:ea typeface="宋体" panose="02010600030101010101" pitchFamily="2" charset="-122"/>
            </a:endParaRPr>
          </a:p>
        </p:txBody>
      </p:sp>
      <p:sp>
        <p:nvSpPr>
          <p:cNvPr id="7176" name="直接连接符 209958"/>
          <p:cNvSpPr/>
          <p:nvPr/>
        </p:nvSpPr>
        <p:spPr>
          <a:xfrm>
            <a:off x="5591175" y="1619250"/>
            <a:ext cx="228600" cy="0"/>
          </a:xfrm>
          <a:prstGeom prst="line">
            <a:avLst/>
          </a:prstGeom>
          <a:ln w="9525">
            <a:noFill/>
          </a:ln>
        </p:spPr>
      </p:sp>
      <p:sp>
        <p:nvSpPr>
          <p:cNvPr id="7177" name="直接连接符 209959"/>
          <p:cNvSpPr/>
          <p:nvPr/>
        </p:nvSpPr>
        <p:spPr>
          <a:xfrm>
            <a:off x="5718175" y="1746250"/>
            <a:ext cx="228600" cy="0"/>
          </a:xfrm>
          <a:prstGeom prst="line">
            <a:avLst/>
          </a:prstGeom>
          <a:ln w="9525">
            <a:noFill/>
          </a:ln>
        </p:spPr>
      </p:sp>
      <p:grpSp>
        <p:nvGrpSpPr>
          <p:cNvPr id="7178" name="组合 209969"/>
          <p:cNvGrpSpPr/>
          <p:nvPr/>
        </p:nvGrpSpPr>
        <p:grpSpPr>
          <a:xfrm>
            <a:off x="4032250" y="1073150"/>
            <a:ext cx="7883525" cy="1766888"/>
            <a:chOff x="410" y="1528"/>
            <a:chExt cx="4966" cy="1113"/>
          </a:xfrm>
        </p:grpSpPr>
        <p:sp>
          <p:nvSpPr>
            <p:cNvPr id="7179" name="文本框 209970"/>
            <p:cNvSpPr txBox="1"/>
            <p:nvPr/>
          </p:nvSpPr>
          <p:spPr>
            <a:xfrm>
              <a:off x="986"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S1</a:t>
              </a:r>
            </a:p>
          </p:txBody>
        </p:sp>
        <p:sp>
          <p:nvSpPr>
            <p:cNvPr id="7180" name="文本框 209971"/>
            <p:cNvSpPr txBox="1"/>
            <p:nvPr/>
          </p:nvSpPr>
          <p:spPr>
            <a:xfrm>
              <a:off x="1850"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S2</a:t>
              </a:r>
            </a:p>
          </p:txBody>
        </p:sp>
        <p:sp>
          <p:nvSpPr>
            <p:cNvPr id="7181" name="文本框 209972"/>
            <p:cNvSpPr txBox="1"/>
            <p:nvPr/>
          </p:nvSpPr>
          <p:spPr>
            <a:xfrm>
              <a:off x="2762"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S3</a:t>
              </a:r>
            </a:p>
          </p:txBody>
        </p:sp>
        <p:sp>
          <p:nvSpPr>
            <p:cNvPr id="7182" name="文本框 209973"/>
            <p:cNvSpPr txBox="1"/>
            <p:nvPr/>
          </p:nvSpPr>
          <p:spPr>
            <a:xfrm>
              <a:off x="3674"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S4</a:t>
              </a:r>
            </a:p>
          </p:txBody>
        </p:sp>
        <p:sp>
          <p:nvSpPr>
            <p:cNvPr id="7183" name="文本框 209974"/>
            <p:cNvSpPr txBox="1"/>
            <p:nvPr/>
          </p:nvSpPr>
          <p:spPr>
            <a:xfrm>
              <a:off x="4538"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S5</a:t>
              </a:r>
            </a:p>
          </p:txBody>
        </p:sp>
        <p:sp>
          <p:nvSpPr>
            <p:cNvPr id="7184" name="直接连接符 209975"/>
            <p:cNvSpPr/>
            <p:nvPr/>
          </p:nvSpPr>
          <p:spPr>
            <a:xfrm>
              <a:off x="650" y="2104"/>
              <a:ext cx="336" cy="0"/>
            </a:xfrm>
            <a:prstGeom prst="line">
              <a:avLst/>
            </a:prstGeom>
            <a:ln w="9525" cap="flat" cmpd="sng">
              <a:solidFill>
                <a:schemeClr val="tx1"/>
              </a:solidFill>
              <a:prstDash val="solid"/>
              <a:round/>
              <a:headEnd type="none" w="med" len="med"/>
              <a:tailEnd type="triangle" w="med" len="med"/>
            </a:ln>
          </p:spPr>
        </p:sp>
        <p:sp>
          <p:nvSpPr>
            <p:cNvPr id="7185" name="文本框 209976"/>
            <p:cNvSpPr txBox="1"/>
            <p:nvPr/>
          </p:nvSpPr>
          <p:spPr>
            <a:xfrm>
              <a:off x="410" y="1960"/>
              <a:ext cx="275" cy="251"/>
            </a:xfrm>
            <a:prstGeom prst="rect">
              <a:avLst/>
            </a:prstGeom>
            <a:noFill/>
            <a:ln w="9525">
              <a:noFill/>
            </a:ln>
          </p:spPr>
          <p:txBody>
            <a:bodyPr wrap="none" anchor="t">
              <a:spAutoFit/>
            </a:bodyPr>
            <a:lstStyle/>
            <a:p>
              <a:r>
                <a:rPr lang="zh-CN" altLang="en-US" sz="2000" dirty="0">
                  <a:solidFill>
                    <a:schemeClr val="tx1"/>
                  </a:solidFill>
                  <a:latin typeface="Times New Roman" panose="02020603050405020304" pitchFamily="18" charset="0"/>
                  <a:ea typeface="宋体" panose="02010600030101010101" pitchFamily="2" charset="-122"/>
                </a:rPr>
                <a:t>入</a:t>
              </a:r>
            </a:p>
          </p:txBody>
        </p:sp>
        <p:sp>
          <p:nvSpPr>
            <p:cNvPr id="7186" name="直接连接符 209977"/>
            <p:cNvSpPr/>
            <p:nvPr/>
          </p:nvSpPr>
          <p:spPr>
            <a:xfrm>
              <a:off x="1418" y="2104"/>
              <a:ext cx="432" cy="0"/>
            </a:xfrm>
            <a:prstGeom prst="line">
              <a:avLst/>
            </a:prstGeom>
            <a:ln w="9525" cap="flat" cmpd="sng">
              <a:solidFill>
                <a:schemeClr val="tx1"/>
              </a:solidFill>
              <a:prstDash val="solid"/>
              <a:round/>
              <a:headEnd type="none" w="med" len="med"/>
              <a:tailEnd type="triangle" w="med" len="med"/>
            </a:ln>
          </p:spPr>
        </p:sp>
        <p:sp>
          <p:nvSpPr>
            <p:cNvPr id="7187" name="直接连接符 209978"/>
            <p:cNvSpPr/>
            <p:nvPr/>
          </p:nvSpPr>
          <p:spPr>
            <a:xfrm>
              <a:off x="2282" y="2104"/>
              <a:ext cx="480" cy="0"/>
            </a:xfrm>
            <a:prstGeom prst="line">
              <a:avLst/>
            </a:prstGeom>
            <a:ln w="9525" cap="flat" cmpd="sng">
              <a:solidFill>
                <a:schemeClr val="tx1"/>
              </a:solidFill>
              <a:prstDash val="solid"/>
              <a:round/>
              <a:headEnd type="none" w="med" len="med"/>
              <a:tailEnd type="triangle" w="med" len="med"/>
            </a:ln>
          </p:spPr>
        </p:sp>
        <p:sp>
          <p:nvSpPr>
            <p:cNvPr id="7188" name="直接连接符 209979"/>
            <p:cNvSpPr/>
            <p:nvPr/>
          </p:nvSpPr>
          <p:spPr>
            <a:xfrm>
              <a:off x="3194" y="2104"/>
              <a:ext cx="480" cy="0"/>
            </a:xfrm>
            <a:prstGeom prst="line">
              <a:avLst/>
            </a:prstGeom>
            <a:ln w="9525" cap="flat" cmpd="sng">
              <a:solidFill>
                <a:schemeClr val="tx1"/>
              </a:solidFill>
              <a:prstDash val="solid"/>
              <a:round/>
              <a:headEnd type="none" w="med" len="med"/>
              <a:tailEnd type="triangle" w="med" len="med"/>
            </a:ln>
          </p:spPr>
        </p:sp>
        <p:sp>
          <p:nvSpPr>
            <p:cNvPr id="7189" name="直接连接符 209980"/>
            <p:cNvSpPr/>
            <p:nvPr/>
          </p:nvSpPr>
          <p:spPr>
            <a:xfrm>
              <a:off x="4106" y="2104"/>
              <a:ext cx="432" cy="0"/>
            </a:xfrm>
            <a:prstGeom prst="line">
              <a:avLst/>
            </a:prstGeom>
            <a:ln w="9525" cap="flat" cmpd="sng">
              <a:solidFill>
                <a:schemeClr val="tx1"/>
              </a:solidFill>
              <a:prstDash val="solid"/>
              <a:round/>
              <a:headEnd type="none" w="med" len="med"/>
              <a:tailEnd type="triangle" w="med" len="med"/>
            </a:ln>
          </p:spPr>
        </p:sp>
        <p:sp>
          <p:nvSpPr>
            <p:cNvPr id="7190" name="任意多边形 209981"/>
            <p:cNvSpPr/>
            <p:nvPr/>
          </p:nvSpPr>
          <p:spPr>
            <a:xfrm>
              <a:off x="1728" y="2104"/>
              <a:ext cx="698" cy="373"/>
            </a:xfrm>
            <a:custGeom>
              <a:avLst/>
              <a:gdLst/>
              <a:ahLst/>
              <a:cxnLst/>
              <a:rect l="0" t="0" r="0" b="0"/>
              <a:pathLst>
                <a:path w="698" h="373">
                  <a:moveTo>
                    <a:pt x="698" y="0"/>
                  </a:moveTo>
                  <a:lnTo>
                    <a:pt x="694" y="373"/>
                  </a:lnTo>
                  <a:lnTo>
                    <a:pt x="0" y="373"/>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1" name="文本框 209982"/>
            <p:cNvSpPr txBox="1"/>
            <p:nvPr/>
          </p:nvSpPr>
          <p:spPr>
            <a:xfrm>
              <a:off x="1514" y="185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①</a:t>
              </a:r>
            </a:p>
          </p:txBody>
        </p:sp>
        <p:sp>
          <p:nvSpPr>
            <p:cNvPr id="7192" name="文本框 209983"/>
            <p:cNvSpPr txBox="1"/>
            <p:nvPr/>
          </p:nvSpPr>
          <p:spPr>
            <a:xfrm>
              <a:off x="1888" y="224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②</a:t>
              </a:r>
            </a:p>
          </p:txBody>
        </p:sp>
        <p:sp>
          <p:nvSpPr>
            <p:cNvPr id="7193" name="文本框 209984"/>
            <p:cNvSpPr txBox="1"/>
            <p:nvPr/>
          </p:nvSpPr>
          <p:spPr>
            <a:xfrm>
              <a:off x="2378" y="186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③</a:t>
              </a:r>
            </a:p>
          </p:txBody>
        </p:sp>
        <p:sp>
          <p:nvSpPr>
            <p:cNvPr id="7194" name="文本框 209985"/>
            <p:cNvSpPr txBox="1"/>
            <p:nvPr/>
          </p:nvSpPr>
          <p:spPr>
            <a:xfrm>
              <a:off x="3280" y="1862"/>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④</a:t>
              </a:r>
            </a:p>
          </p:txBody>
        </p:sp>
        <p:sp>
          <p:nvSpPr>
            <p:cNvPr id="7195" name="文本框 209986"/>
            <p:cNvSpPr txBox="1"/>
            <p:nvPr/>
          </p:nvSpPr>
          <p:spPr>
            <a:xfrm>
              <a:off x="4144" y="186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⑥</a:t>
              </a:r>
            </a:p>
          </p:txBody>
        </p:sp>
        <p:sp>
          <p:nvSpPr>
            <p:cNvPr id="7196" name="任意多边形 209987"/>
            <p:cNvSpPr/>
            <p:nvPr/>
          </p:nvSpPr>
          <p:spPr>
            <a:xfrm>
              <a:off x="3456" y="2104"/>
              <a:ext cx="798" cy="358"/>
            </a:xfrm>
            <a:custGeom>
              <a:avLst/>
              <a:gdLst/>
              <a:ahLst/>
              <a:cxnLst/>
              <a:rect l="0" t="0" r="0" b="0"/>
              <a:pathLst>
                <a:path w="798" h="358">
                  <a:moveTo>
                    <a:pt x="794" y="0"/>
                  </a:moveTo>
                  <a:lnTo>
                    <a:pt x="798" y="358"/>
                  </a:lnTo>
                  <a:lnTo>
                    <a:pt x="0" y="358"/>
                  </a:lnTo>
                  <a:lnTo>
                    <a:pt x="0" y="33"/>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7" name="文本框 209988"/>
            <p:cNvSpPr txBox="1"/>
            <p:nvPr/>
          </p:nvSpPr>
          <p:spPr>
            <a:xfrm>
              <a:off x="3712" y="224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⑤</a:t>
              </a:r>
            </a:p>
          </p:txBody>
        </p:sp>
        <p:sp>
          <p:nvSpPr>
            <p:cNvPr id="7198" name="任意多边形 209989"/>
            <p:cNvSpPr/>
            <p:nvPr/>
          </p:nvSpPr>
          <p:spPr>
            <a:xfrm>
              <a:off x="812" y="2104"/>
              <a:ext cx="4564" cy="521"/>
            </a:xfrm>
            <a:custGeom>
              <a:avLst/>
              <a:gdLst/>
              <a:ahLst/>
              <a:cxnLst/>
              <a:rect l="0" t="0" r="0" b="0"/>
              <a:pathLst>
                <a:path w="4564" h="521">
                  <a:moveTo>
                    <a:pt x="4158" y="0"/>
                  </a:moveTo>
                  <a:lnTo>
                    <a:pt x="4564" y="4"/>
                  </a:lnTo>
                  <a:lnTo>
                    <a:pt x="4564" y="521"/>
                  </a:lnTo>
                  <a:lnTo>
                    <a:pt x="0" y="521"/>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9" name="任意多边形 209990"/>
            <p:cNvSpPr/>
            <p:nvPr/>
          </p:nvSpPr>
          <p:spPr>
            <a:xfrm>
              <a:off x="4357" y="2104"/>
              <a:ext cx="757" cy="358"/>
            </a:xfrm>
            <a:custGeom>
              <a:avLst/>
              <a:gdLst/>
              <a:ahLst/>
              <a:cxnLst/>
              <a:rect l="0" t="0" r="0" b="0"/>
              <a:pathLst>
                <a:path w="757" h="358">
                  <a:moveTo>
                    <a:pt x="757" y="0"/>
                  </a:moveTo>
                  <a:lnTo>
                    <a:pt x="753" y="358"/>
                  </a:lnTo>
                  <a:lnTo>
                    <a:pt x="0" y="358"/>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200" name="任意多边形 209991"/>
            <p:cNvSpPr/>
            <p:nvPr/>
          </p:nvSpPr>
          <p:spPr>
            <a:xfrm>
              <a:off x="1728" y="1812"/>
              <a:ext cx="3386" cy="296"/>
            </a:xfrm>
            <a:custGeom>
              <a:avLst/>
              <a:gdLst/>
              <a:ahLst/>
              <a:cxnLst/>
              <a:rect l="0" t="0" r="0" b="0"/>
              <a:pathLst>
                <a:path w="3386" h="296">
                  <a:moveTo>
                    <a:pt x="3386" y="292"/>
                  </a:moveTo>
                  <a:lnTo>
                    <a:pt x="3382" y="0"/>
                  </a:lnTo>
                  <a:lnTo>
                    <a:pt x="0" y="0"/>
                  </a:lnTo>
                  <a:lnTo>
                    <a:pt x="0" y="296"/>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201" name="文本框 209992"/>
            <p:cNvSpPr txBox="1"/>
            <p:nvPr/>
          </p:nvSpPr>
          <p:spPr>
            <a:xfrm>
              <a:off x="4624" y="2238"/>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⑦</a:t>
              </a:r>
            </a:p>
          </p:txBody>
        </p:sp>
        <p:sp>
          <p:nvSpPr>
            <p:cNvPr id="7202" name="文本框 209993"/>
            <p:cNvSpPr txBox="1"/>
            <p:nvPr/>
          </p:nvSpPr>
          <p:spPr>
            <a:xfrm>
              <a:off x="2940" y="2390"/>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⑧</a:t>
              </a:r>
            </a:p>
          </p:txBody>
        </p:sp>
        <p:sp>
          <p:nvSpPr>
            <p:cNvPr id="7203" name="文本框 209994"/>
            <p:cNvSpPr txBox="1"/>
            <p:nvPr/>
          </p:nvSpPr>
          <p:spPr>
            <a:xfrm>
              <a:off x="2762" y="157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⑦</a:t>
              </a:r>
            </a:p>
          </p:txBody>
        </p:sp>
        <p:sp>
          <p:nvSpPr>
            <p:cNvPr id="7204" name="直接连接符 209995"/>
            <p:cNvSpPr/>
            <p:nvPr/>
          </p:nvSpPr>
          <p:spPr>
            <a:xfrm flipV="1">
              <a:off x="1514" y="1768"/>
              <a:ext cx="0" cy="336"/>
            </a:xfrm>
            <a:prstGeom prst="line">
              <a:avLst/>
            </a:prstGeom>
            <a:ln w="9525" cap="flat" cmpd="sng">
              <a:solidFill>
                <a:schemeClr val="tx1"/>
              </a:solidFill>
              <a:prstDash val="solid"/>
              <a:round/>
              <a:headEnd type="none" w="med" len="med"/>
              <a:tailEnd type="triangle" w="med" len="med"/>
            </a:ln>
          </p:spPr>
        </p:sp>
        <p:sp>
          <p:nvSpPr>
            <p:cNvPr id="7205" name="文本框 209996"/>
            <p:cNvSpPr txBox="1"/>
            <p:nvPr/>
          </p:nvSpPr>
          <p:spPr>
            <a:xfrm>
              <a:off x="1296" y="1528"/>
              <a:ext cx="480" cy="251"/>
            </a:xfrm>
            <a:prstGeom prst="rect">
              <a:avLst/>
            </a:prstGeom>
            <a:noFill/>
            <a:ln w="9525">
              <a:noFill/>
            </a:ln>
          </p:spPr>
          <p:txBody>
            <a:bodyPr anchor="t">
              <a:spAutoFit/>
            </a:bodyPr>
            <a:lstStyle/>
            <a:p>
              <a:r>
                <a:rPr lang="en-US" altLang="zh-CN" sz="2000" dirty="0">
                  <a:solidFill>
                    <a:schemeClr val="tx1"/>
                  </a:solidFill>
                  <a:latin typeface="Times New Roman" panose="02020603050405020304" pitchFamily="18" charset="0"/>
                  <a:ea typeface="宋体" panose="02010600030101010101" pitchFamily="2" charset="-122"/>
                </a:rPr>
                <a:t>⑨</a:t>
              </a:r>
              <a:r>
                <a:rPr lang="zh-CN" altLang="en-US" sz="2000" dirty="0">
                  <a:solidFill>
                    <a:schemeClr val="tx1"/>
                  </a:solidFill>
                  <a:latin typeface="Times New Roman" panose="02020603050405020304" pitchFamily="18" charset="0"/>
                  <a:ea typeface="宋体" panose="02010600030101010101" pitchFamily="2" charset="-122"/>
                </a:rPr>
                <a:t>出</a:t>
              </a:r>
              <a:endParaRPr lang="zh-CN" altLang="en-US" sz="2000">
                <a:solidFill>
                  <a:schemeClr val="tx1"/>
                </a:solidFill>
                <a:latin typeface="Times New Roman" panose="02020603050405020304" pitchFamily="18" charset="0"/>
                <a:ea typeface="宋体" panose="02010600030101010101" pitchFamily="2" charset="-122"/>
              </a:endParaRPr>
            </a:p>
          </p:txBody>
        </p:sp>
        <p:sp>
          <p:nvSpPr>
            <p:cNvPr id="7206" name="直接连接符 209997"/>
            <p:cNvSpPr/>
            <p:nvPr/>
          </p:nvSpPr>
          <p:spPr>
            <a:xfrm>
              <a:off x="2544" y="2112"/>
              <a:ext cx="0" cy="528"/>
            </a:xfrm>
            <a:prstGeom prst="line">
              <a:avLst/>
            </a:prstGeom>
            <a:ln w="9525" cap="flat" cmpd="sng">
              <a:solidFill>
                <a:schemeClr val="tx1"/>
              </a:solidFill>
              <a:prstDash val="solid"/>
              <a:round/>
              <a:headEnd type="none" w="med" len="med"/>
              <a:tailEnd type="triangle" w="med" len="med"/>
            </a:ln>
          </p:spPr>
        </p:sp>
        <p:sp>
          <p:nvSpPr>
            <p:cNvPr id="7207" name="文本框 209998"/>
            <p:cNvSpPr txBox="1"/>
            <p:nvPr/>
          </p:nvSpPr>
          <p:spPr>
            <a:xfrm>
              <a:off x="2544" y="230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⑧</a:t>
              </a:r>
            </a:p>
          </p:txBody>
        </p:sp>
      </p:grpSp>
      <p:sp>
        <p:nvSpPr>
          <p:cNvPr id="9221" name="文本占位符 212994" descr="Rectangle: Click to edit Master text styles&#10;Second level&#10;Third level&#10;Fourth level&#10;Fifth level"/>
          <p:cNvSpPr>
            <a:spLocks noGrp="1"/>
          </p:cNvSpPr>
          <p:nvPr>
            <p:ph idx="1"/>
          </p:nvPr>
        </p:nvSpPr>
        <p:spPr>
          <a:xfrm>
            <a:off x="430530" y="1758950"/>
            <a:ext cx="3385185" cy="4114800"/>
          </a:xfrm>
        </p:spPr>
        <p:txBody>
          <a:bodyPr anchor="t">
            <a:normAutofit fontScale="25000"/>
          </a:bodyPr>
          <a:lstStyle/>
          <a:p>
            <a:pPr algn="l">
              <a:spcBef>
                <a:spcPct val="0"/>
              </a:spcBef>
              <a:buClrTx/>
              <a:buSzTx/>
              <a:buFontTx/>
              <a:buNone/>
            </a:pPr>
            <a:r>
              <a:rPr lang="zh-CN" altLang="en-US" sz="9335" b="1" dirty="0">
                <a:solidFill>
                  <a:srgbClr val="CC3300"/>
                </a:solidFill>
                <a:latin typeface="宋体" panose="02010600030101010101" pitchFamily="2" charset="-122"/>
                <a:sym typeface="+mn-ea"/>
              </a:rPr>
              <a:t>（</a:t>
            </a:r>
            <a:r>
              <a:rPr lang="en-US" altLang="zh-CN" sz="9335" b="1" dirty="0">
                <a:solidFill>
                  <a:srgbClr val="CC3300"/>
                </a:solidFill>
                <a:latin typeface="宋体" panose="02010600030101010101" pitchFamily="2" charset="-122"/>
                <a:sym typeface="+mn-ea"/>
              </a:rPr>
              <a:t>1</a:t>
            </a:r>
            <a:r>
              <a:rPr lang="zh-CN" altLang="en-US" sz="9335" b="1" dirty="0">
                <a:solidFill>
                  <a:srgbClr val="CC3300"/>
                </a:solidFill>
                <a:latin typeface="宋体" panose="02010600030101010101" pitchFamily="2" charset="-122"/>
                <a:sym typeface="+mn-ea"/>
              </a:rPr>
              <a:t>）形成预约表</a:t>
            </a:r>
            <a:endParaRPr lang="zh-CN" altLang="en-US" sz="9335" b="1">
              <a:solidFill>
                <a:srgbClr val="CC3300"/>
              </a:solidFill>
              <a:latin typeface="宋体" panose="02010600030101010101" pitchFamily="2" charset="-122"/>
            </a:endParaRPr>
          </a:p>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fontAlgn="auto">
              <a:lnSpc>
                <a:spcPct val="170000"/>
              </a:lnSpc>
              <a:spcBef>
                <a:spcPct val="0"/>
              </a:spcBef>
              <a:buClrTx/>
              <a:buSzTx/>
              <a:buFontTx/>
              <a:buNone/>
            </a:pPr>
            <a:r>
              <a:rPr lang="zh-CN" altLang="en-US" sz="9335" dirty="0">
                <a:solidFill>
                  <a:schemeClr val="tx1"/>
                </a:solidFill>
                <a:latin typeface="Times New Roman" panose="02020603050405020304" pitchFamily="18" charset="0"/>
              </a:rPr>
              <a:t>方法：</a:t>
            </a:r>
          </a:p>
          <a:p>
            <a:pPr algn="l" fontAlgn="auto">
              <a:lnSpc>
                <a:spcPct val="170000"/>
              </a:lnSpc>
              <a:spcBef>
                <a:spcPct val="0"/>
              </a:spcBef>
              <a:buClrTx/>
              <a:buSzTx/>
              <a:buFontTx/>
              <a:buNone/>
            </a:pPr>
            <a:r>
              <a:rPr lang="zh-CN" altLang="en-US" sz="9335" dirty="0">
                <a:solidFill>
                  <a:schemeClr val="tx1"/>
                </a:solidFill>
                <a:latin typeface="Times New Roman" panose="02020603050405020304" pitchFamily="18" charset="0"/>
              </a:rPr>
              <a:t>   指令总拍数为</a:t>
            </a:r>
            <a:r>
              <a:rPr lang="en-US" altLang="zh-CN" sz="9335" dirty="0">
                <a:solidFill>
                  <a:schemeClr val="tx1"/>
                </a:solidFill>
                <a:latin typeface="Times New Roman" panose="02020603050405020304" pitchFamily="18" charset="0"/>
              </a:rPr>
              <a:t>n</a:t>
            </a:r>
            <a:r>
              <a:rPr lang="zh-CN" altLang="en-US" sz="9335" dirty="0">
                <a:solidFill>
                  <a:schemeClr val="tx1"/>
                </a:solidFill>
                <a:latin typeface="Times New Roman" panose="02020603050405020304" pitchFamily="18" charset="0"/>
              </a:rPr>
              <a:t>，流水线有</a:t>
            </a:r>
            <a:r>
              <a:rPr lang="en-US" altLang="zh-CN" sz="9335" dirty="0">
                <a:solidFill>
                  <a:schemeClr val="tx1"/>
                </a:solidFill>
                <a:latin typeface="Times New Roman" panose="02020603050405020304" pitchFamily="18" charset="0"/>
              </a:rPr>
              <a:t>k</a:t>
            </a:r>
            <a:r>
              <a:rPr lang="zh-CN" altLang="en-US" sz="9335" dirty="0">
                <a:solidFill>
                  <a:schemeClr val="tx1"/>
                </a:solidFill>
                <a:latin typeface="Times New Roman" panose="02020603050405020304" pitchFamily="18" charset="0"/>
              </a:rPr>
              <a:t>个段，则形成</a:t>
            </a:r>
            <a:r>
              <a:rPr lang="en-US" altLang="zh-CN" sz="9335" dirty="0">
                <a:solidFill>
                  <a:schemeClr val="tx1"/>
                </a:solidFill>
                <a:latin typeface="Times New Roman" panose="02020603050405020304" pitchFamily="18" charset="0"/>
              </a:rPr>
              <a:t>n×k</a:t>
            </a:r>
            <a:r>
              <a:rPr lang="zh-CN" altLang="en-US" sz="9335" dirty="0">
                <a:solidFill>
                  <a:schemeClr val="tx1"/>
                </a:solidFill>
                <a:latin typeface="Times New Roman" panose="02020603050405020304" pitchFamily="18" charset="0"/>
              </a:rPr>
              <a:t>的预约表，段的使用情况用“</a:t>
            </a:r>
            <a:r>
              <a:rPr lang="en-US" altLang="zh-CN" sz="9335" dirty="0">
                <a:solidFill>
                  <a:schemeClr val="tx1"/>
                </a:solidFill>
                <a:latin typeface="Times New Roman" panose="02020603050405020304" pitchFamily="18" charset="0"/>
              </a:rPr>
              <a:t>×”</a:t>
            </a:r>
            <a:r>
              <a:rPr lang="zh-CN" altLang="en-US" sz="9335" dirty="0">
                <a:solidFill>
                  <a:schemeClr val="tx1"/>
                </a:solidFill>
                <a:latin typeface="Times New Roman" panose="02020603050405020304" pitchFamily="18" charset="0"/>
              </a:rPr>
              <a:t>表示。</a:t>
            </a:r>
          </a:p>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a:spcBef>
                <a:spcPct val="0"/>
              </a:spcBef>
              <a:buClrTx/>
              <a:buSzTx/>
              <a:buFontTx/>
              <a:buNone/>
            </a:pPr>
            <a:r>
              <a:rPr lang="zh-CN" altLang="en-US" sz="2800" dirty="0">
                <a:solidFill>
                  <a:schemeClr val="tx1"/>
                </a:solidFill>
                <a:latin typeface="宋体" panose="02010600030101010101" pitchFamily="2" charset="-122"/>
              </a:rPr>
              <a:t> </a:t>
            </a:r>
            <a:endParaRPr lang="zh-CN" altLang="en-US" sz="2800">
              <a:solidFill>
                <a:schemeClr val="tx1"/>
              </a:solidFill>
              <a:latin typeface="Times New Roman" panose="02020603050405020304" pitchFamily="18" charset="0"/>
            </a:endParaRPr>
          </a:p>
        </p:txBody>
      </p:sp>
      <p:grpSp>
        <p:nvGrpSpPr>
          <p:cNvPr id="212997" name="组合 212996"/>
          <p:cNvGrpSpPr/>
          <p:nvPr/>
        </p:nvGrpSpPr>
        <p:grpSpPr>
          <a:xfrm>
            <a:off x="4219575" y="2971800"/>
            <a:ext cx="7848600" cy="3429000"/>
            <a:chOff x="864" y="537"/>
            <a:chExt cx="3936" cy="1287"/>
          </a:xfrm>
        </p:grpSpPr>
        <p:sp>
          <p:nvSpPr>
            <p:cNvPr id="9223" name="矩形 212997"/>
            <p:cNvSpPr/>
            <p:nvPr/>
          </p:nvSpPr>
          <p:spPr>
            <a:xfrm>
              <a:off x="4416"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4" name="矩形 212998"/>
            <p:cNvSpPr/>
            <p:nvPr/>
          </p:nvSpPr>
          <p:spPr>
            <a:xfrm>
              <a:off x="4032" y="1632"/>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25" name="矩形 212999"/>
            <p:cNvSpPr/>
            <p:nvPr/>
          </p:nvSpPr>
          <p:spPr>
            <a:xfrm>
              <a:off x="3648" y="1632"/>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26" name="矩形 213000"/>
            <p:cNvSpPr/>
            <p:nvPr/>
          </p:nvSpPr>
          <p:spPr>
            <a:xfrm>
              <a:off x="3264"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7" name="矩形 213001"/>
            <p:cNvSpPr/>
            <p:nvPr/>
          </p:nvSpPr>
          <p:spPr>
            <a:xfrm>
              <a:off x="2880"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8" name="矩形 213002"/>
            <p:cNvSpPr/>
            <p:nvPr/>
          </p:nvSpPr>
          <p:spPr>
            <a:xfrm>
              <a:off x="2496"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9" name="矩形 213003"/>
            <p:cNvSpPr/>
            <p:nvPr/>
          </p:nvSpPr>
          <p:spPr>
            <a:xfrm>
              <a:off x="2112" y="1632"/>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30" name="矩形 213004"/>
            <p:cNvSpPr/>
            <p:nvPr/>
          </p:nvSpPr>
          <p:spPr>
            <a:xfrm>
              <a:off x="1728" y="1632"/>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31" name="矩形 213005"/>
            <p:cNvSpPr/>
            <p:nvPr/>
          </p:nvSpPr>
          <p:spPr>
            <a:xfrm>
              <a:off x="1344"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2" name="矩形 213006"/>
            <p:cNvSpPr/>
            <p:nvPr/>
          </p:nvSpPr>
          <p:spPr>
            <a:xfrm>
              <a:off x="864" y="1632"/>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5</a:t>
              </a:r>
            </a:p>
          </p:txBody>
        </p:sp>
        <p:sp>
          <p:nvSpPr>
            <p:cNvPr id="9233" name="矩形 213007"/>
            <p:cNvSpPr/>
            <p:nvPr/>
          </p:nvSpPr>
          <p:spPr>
            <a:xfrm>
              <a:off x="4416"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4" name="矩形 213008"/>
            <p:cNvSpPr/>
            <p:nvPr/>
          </p:nvSpPr>
          <p:spPr>
            <a:xfrm>
              <a:off x="4032"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5" name="矩形 213009"/>
            <p:cNvSpPr/>
            <p:nvPr/>
          </p:nvSpPr>
          <p:spPr>
            <a:xfrm>
              <a:off x="3648"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6" name="矩形 213010"/>
            <p:cNvSpPr/>
            <p:nvPr/>
          </p:nvSpPr>
          <p:spPr>
            <a:xfrm>
              <a:off x="3264" y="1440"/>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37" name="矩形 213011"/>
            <p:cNvSpPr/>
            <p:nvPr/>
          </p:nvSpPr>
          <p:spPr>
            <a:xfrm>
              <a:off x="2880" y="1440"/>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38" name="矩形 213012"/>
            <p:cNvSpPr/>
            <p:nvPr/>
          </p:nvSpPr>
          <p:spPr>
            <a:xfrm>
              <a:off x="2496"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9" name="矩形 213013"/>
            <p:cNvSpPr/>
            <p:nvPr/>
          </p:nvSpPr>
          <p:spPr>
            <a:xfrm>
              <a:off x="2112"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0" name="矩形 213014"/>
            <p:cNvSpPr/>
            <p:nvPr/>
          </p:nvSpPr>
          <p:spPr>
            <a:xfrm>
              <a:off x="1728"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1" name="矩形 213015"/>
            <p:cNvSpPr/>
            <p:nvPr/>
          </p:nvSpPr>
          <p:spPr>
            <a:xfrm>
              <a:off x="1344" y="1440"/>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42" name="矩形 213016"/>
            <p:cNvSpPr/>
            <p:nvPr/>
          </p:nvSpPr>
          <p:spPr>
            <a:xfrm>
              <a:off x="864" y="1440"/>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4</a:t>
              </a:r>
            </a:p>
          </p:txBody>
        </p:sp>
        <p:sp>
          <p:nvSpPr>
            <p:cNvPr id="9243" name="矩形 213017"/>
            <p:cNvSpPr/>
            <p:nvPr/>
          </p:nvSpPr>
          <p:spPr>
            <a:xfrm>
              <a:off x="4416"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4" name="矩形 213018"/>
            <p:cNvSpPr/>
            <p:nvPr/>
          </p:nvSpPr>
          <p:spPr>
            <a:xfrm>
              <a:off x="4032"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5" name="矩形 213019"/>
            <p:cNvSpPr/>
            <p:nvPr/>
          </p:nvSpPr>
          <p:spPr>
            <a:xfrm>
              <a:off x="3648"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6" name="矩形 213020"/>
            <p:cNvSpPr/>
            <p:nvPr/>
          </p:nvSpPr>
          <p:spPr>
            <a:xfrm>
              <a:off x="3264"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7" name="矩形 213021"/>
            <p:cNvSpPr/>
            <p:nvPr/>
          </p:nvSpPr>
          <p:spPr>
            <a:xfrm>
              <a:off x="2880"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8" name="矩形 213022"/>
            <p:cNvSpPr/>
            <p:nvPr/>
          </p:nvSpPr>
          <p:spPr>
            <a:xfrm>
              <a:off x="2496" y="1248"/>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49" name="矩形 213023"/>
            <p:cNvSpPr/>
            <p:nvPr/>
          </p:nvSpPr>
          <p:spPr>
            <a:xfrm>
              <a:off x="2112"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0" name="矩形 213024"/>
            <p:cNvSpPr/>
            <p:nvPr/>
          </p:nvSpPr>
          <p:spPr>
            <a:xfrm>
              <a:off x="1728"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1" name="矩形 213025"/>
            <p:cNvSpPr/>
            <p:nvPr/>
          </p:nvSpPr>
          <p:spPr>
            <a:xfrm>
              <a:off x="1344"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2" name="矩形 213026"/>
            <p:cNvSpPr/>
            <p:nvPr/>
          </p:nvSpPr>
          <p:spPr>
            <a:xfrm>
              <a:off x="864" y="1248"/>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3</a:t>
              </a:r>
            </a:p>
          </p:txBody>
        </p:sp>
        <p:sp>
          <p:nvSpPr>
            <p:cNvPr id="9253" name="矩形 213027"/>
            <p:cNvSpPr/>
            <p:nvPr/>
          </p:nvSpPr>
          <p:spPr>
            <a:xfrm>
              <a:off x="4416"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4" name="矩形 213028"/>
            <p:cNvSpPr/>
            <p:nvPr/>
          </p:nvSpPr>
          <p:spPr>
            <a:xfrm>
              <a:off x="4032"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55" name="矩形 213029"/>
            <p:cNvSpPr/>
            <p:nvPr/>
          </p:nvSpPr>
          <p:spPr>
            <a:xfrm>
              <a:off x="3648"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6" name="矩形 213030"/>
            <p:cNvSpPr/>
            <p:nvPr/>
          </p:nvSpPr>
          <p:spPr>
            <a:xfrm>
              <a:off x="3264"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7" name="矩形 213031"/>
            <p:cNvSpPr/>
            <p:nvPr/>
          </p:nvSpPr>
          <p:spPr>
            <a:xfrm>
              <a:off x="2880"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8" name="矩形 213032"/>
            <p:cNvSpPr/>
            <p:nvPr/>
          </p:nvSpPr>
          <p:spPr>
            <a:xfrm>
              <a:off x="2496"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9" name="矩形 213033"/>
            <p:cNvSpPr/>
            <p:nvPr/>
          </p:nvSpPr>
          <p:spPr>
            <a:xfrm>
              <a:off x="2112"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 </a:t>
              </a:r>
              <a:r>
                <a:rPr lang="en-US" altLang="zh-CN" sz="2000">
                  <a:solidFill>
                    <a:schemeClr val="bg1"/>
                  </a:solidFill>
                  <a:latin typeface="Tahoma" panose="020B0604030504040204" pitchFamily="34" charset="0"/>
                  <a:ea typeface="宋体" panose="02010600030101010101" pitchFamily="2" charset="-122"/>
                </a:rPr>
                <a:t>×</a:t>
              </a:r>
            </a:p>
          </p:txBody>
        </p:sp>
        <p:sp>
          <p:nvSpPr>
            <p:cNvPr id="9260" name="矩形 213034"/>
            <p:cNvSpPr/>
            <p:nvPr/>
          </p:nvSpPr>
          <p:spPr>
            <a:xfrm>
              <a:off x="1728"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61" name="矩形 213035"/>
            <p:cNvSpPr/>
            <p:nvPr/>
          </p:nvSpPr>
          <p:spPr>
            <a:xfrm>
              <a:off x="1344"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2" name="矩形 213036"/>
            <p:cNvSpPr/>
            <p:nvPr/>
          </p:nvSpPr>
          <p:spPr>
            <a:xfrm>
              <a:off x="864" y="1056"/>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2</a:t>
              </a:r>
            </a:p>
          </p:txBody>
        </p:sp>
        <p:sp>
          <p:nvSpPr>
            <p:cNvPr id="9263" name="矩形 213037"/>
            <p:cNvSpPr/>
            <p:nvPr/>
          </p:nvSpPr>
          <p:spPr>
            <a:xfrm>
              <a:off x="4416" y="864"/>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64" name="矩形 213038"/>
            <p:cNvSpPr/>
            <p:nvPr/>
          </p:nvSpPr>
          <p:spPr>
            <a:xfrm>
              <a:off x="4032"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5" name="矩形 213039"/>
            <p:cNvSpPr/>
            <p:nvPr/>
          </p:nvSpPr>
          <p:spPr>
            <a:xfrm>
              <a:off x="3648"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6" name="矩形 213040"/>
            <p:cNvSpPr/>
            <p:nvPr/>
          </p:nvSpPr>
          <p:spPr>
            <a:xfrm>
              <a:off x="3264"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7" name="矩形 213041"/>
            <p:cNvSpPr/>
            <p:nvPr/>
          </p:nvSpPr>
          <p:spPr>
            <a:xfrm>
              <a:off x="2880"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8" name="矩形 213042"/>
            <p:cNvSpPr/>
            <p:nvPr/>
          </p:nvSpPr>
          <p:spPr>
            <a:xfrm>
              <a:off x="2496"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9" name="矩形 213043"/>
            <p:cNvSpPr/>
            <p:nvPr/>
          </p:nvSpPr>
          <p:spPr>
            <a:xfrm>
              <a:off x="2112"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70" name="矩形 213044"/>
            <p:cNvSpPr/>
            <p:nvPr/>
          </p:nvSpPr>
          <p:spPr>
            <a:xfrm>
              <a:off x="1728"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71" name="矩形 213045"/>
            <p:cNvSpPr/>
            <p:nvPr/>
          </p:nvSpPr>
          <p:spPr>
            <a:xfrm>
              <a:off x="1344" y="864"/>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72" name="矩形 213046"/>
            <p:cNvSpPr/>
            <p:nvPr/>
          </p:nvSpPr>
          <p:spPr>
            <a:xfrm>
              <a:off x="864" y="864"/>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1</a:t>
              </a:r>
            </a:p>
          </p:txBody>
        </p:sp>
        <p:sp>
          <p:nvSpPr>
            <p:cNvPr id="9273" name="矩形 213047"/>
            <p:cNvSpPr/>
            <p:nvPr/>
          </p:nvSpPr>
          <p:spPr>
            <a:xfrm>
              <a:off x="4416"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9</a:t>
              </a:r>
            </a:p>
          </p:txBody>
        </p:sp>
        <p:sp>
          <p:nvSpPr>
            <p:cNvPr id="9274" name="矩形 213048"/>
            <p:cNvSpPr/>
            <p:nvPr/>
          </p:nvSpPr>
          <p:spPr>
            <a:xfrm>
              <a:off x="4032"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8</a:t>
              </a:r>
            </a:p>
          </p:txBody>
        </p:sp>
        <p:sp>
          <p:nvSpPr>
            <p:cNvPr id="9275" name="矩形 213049"/>
            <p:cNvSpPr/>
            <p:nvPr/>
          </p:nvSpPr>
          <p:spPr>
            <a:xfrm>
              <a:off x="3648"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7</a:t>
              </a:r>
            </a:p>
          </p:txBody>
        </p:sp>
        <p:sp>
          <p:nvSpPr>
            <p:cNvPr id="9276" name="矩形 213050"/>
            <p:cNvSpPr/>
            <p:nvPr/>
          </p:nvSpPr>
          <p:spPr>
            <a:xfrm>
              <a:off x="3264"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6</a:t>
              </a:r>
            </a:p>
          </p:txBody>
        </p:sp>
        <p:sp>
          <p:nvSpPr>
            <p:cNvPr id="9277" name="矩形 213051"/>
            <p:cNvSpPr/>
            <p:nvPr/>
          </p:nvSpPr>
          <p:spPr>
            <a:xfrm>
              <a:off x="2880"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5</a:t>
              </a:r>
            </a:p>
          </p:txBody>
        </p:sp>
        <p:sp>
          <p:nvSpPr>
            <p:cNvPr id="9278" name="矩形 213052"/>
            <p:cNvSpPr/>
            <p:nvPr/>
          </p:nvSpPr>
          <p:spPr>
            <a:xfrm>
              <a:off x="2496"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4</a:t>
              </a:r>
            </a:p>
          </p:txBody>
        </p:sp>
        <p:sp>
          <p:nvSpPr>
            <p:cNvPr id="9279" name="矩形 213053"/>
            <p:cNvSpPr/>
            <p:nvPr/>
          </p:nvSpPr>
          <p:spPr>
            <a:xfrm>
              <a:off x="2112"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3</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0" name="矩形 213054"/>
            <p:cNvSpPr/>
            <p:nvPr/>
          </p:nvSpPr>
          <p:spPr>
            <a:xfrm>
              <a:off x="1728"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2</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1" name="矩形 213055"/>
            <p:cNvSpPr/>
            <p:nvPr/>
          </p:nvSpPr>
          <p:spPr>
            <a:xfrm>
              <a:off x="1344"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1</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2" name="矩形 213056"/>
            <p:cNvSpPr/>
            <p:nvPr/>
          </p:nvSpPr>
          <p:spPr>
            <a:xfrm>
              <a:off x="864" y="576"/>
              <a:ext cx="480" cy="288"/>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83" name="直接连接符 213057"/>
            <p:cNvSpPr/>
            <p:nvPr/>
          </p:nvSpPr>
          <p:spPr>
            <a:xfrm>
              <a:off x="864" y="576"/>
              <a:ext cx="3936" cy="0"/>
            </a:xfrm>
            <a:prstGeom prst="line">
              <a:avLst/>
            </a:prstGeom>
            <a:ln w="28575" cap="sq" cmpd="sng">
              <a:solidFill>
                <a:schemeClr val="tx1"/>
              </a:solidFill>
              <a:prstDash val="solid"/>
              <a:round/>
              <a:headEnd type="none" w="med" len="med"/>
              <a:tailEnd type="none" w="med" len="med"/>
            </a:ln>
          </p:spPr>
        </p:sp>
        <p:sp>
          <p:nvSpPr>
            <p:cNvPr id="9284" name="直接连接符 213058"/>
            <p:cNvSpPr/>
            <p:nvPr/>
          </p:nvSpPr>
          <p:spPr>
            <a:xfrm>
              <a:off x="864" y="864"/>
              <a:ext cx="3936" cy="0"/>
            </a:xfrm>
            <a:prstGeom prst="line">
              <a:avLst/>
            </a:prstGeom>
            <a:ln w="12700" cap="flat" cmpd="sng">
              <a:solidFill>
                <a:schemeClr val="tx1"/>
              </a:solidFill>
              <a:prstDash val="solid"/>
              <a:round/>
              <a:headEnd type="none" w="med" len="med"/>
              <a:tailEnd type="none" w="med" len="med"/>
            </a:ln>
          </p:spPr>
        </p:sp>
        <p:sp>
          <p:nvSpPr>
            <p:cNvPr id="9285" name="直接连接符 213059"/>
            <p:cNvSpPr/>
            <p:nvPr/>
          </p:nvSpPr>
          <p:spPr>
            <a:xfrm>
              <a:off x="864" y="1056"/>
              <a:ext cx="3936" cy="0"/>
            </a:xfrm>
            <a:prstGeom prst="line">
              <a:avLst/>
            </a:prstGeom>
            <a:ln w="12700" cap="flat" cmpd="sng">
              <a:solidFill>
                <a:schemeClr val="tx1"/>
              </a:solidFill>
              <a:prstDash val="solid"/>
              <a:round/>
              <a:headEnd type="none" w="med" len="med"/>
              <a:tailEnd type="none" w="med" len="med"/>
            </a:ln>
          </p:spPr>
        </p:sp>
        <p:sp>
          <p:nvSpPr>
            <p:cNvPr id="9286" name="直接连接符 213060"/>
            <p:cNvSpPr/>
            <p:nvPr/>
          </p:nvSpPr>
          <p:spPr>
            <a:xfrm>
              <a:off x="864" y="1248"/>
              <a:ext cx="3936" cy="0"/>
            </a:xfrm>
            <a:prstGeom prst="line">
              <a:avLst/>
            </a:prstGeom>
            <a:ln w="12700" cap="flat" cmpd="sng">
              <a:solidFill>
                <a:schemeClr val="tx1"/>
              </a:solidFill>
              <a:prstDash val="solid"/>
              <a:round/>
              <a:headEnd type="none" w="med" len="med"/>
              <a:tailEnd type="none" w="med" len="med"/>
            </a:ln>
          </p:spPr>
        </p:sp>
        <p:sp>
          <p:nvSpPr>
            <p:cNvPr id="9287" name="直接连接符 213061"/>
            <p:cNvSpPr/>
            <p:nvPr/>
          </p:nvSpPr>
          <p:spPr>
            <a:xfrm>
              <a:off x="864" y="1440"/>
              <a:ext cx="3936" cy="0"/>
            </a:xfrm>
            <a:prstGeom prst="line">
              <a:avLst/>
            </a:prstGeom>
            <a:ln w="12700" cap="flat" cmpd="sng">
              <a:solidFill>
                <a:schemeClr val="tx1"/>
              </a:solidFill>
              <a:prstDash val="solid"/>
              <a:round/>
              <a:headEnd type="none" w="med" len="med"/>
              <a:tailEnd type="none" w="med" len="med"/>
            </a:ln>
          </p:spPr>
        </p:sp>
        <p:sp>
          <p:nvSpPr>
            <p:cNvPr id="9288" name="直接连接符 213062"/>
            <p:cNvSpPr/>
            <p:nvPr/>
          </p:nvSpPr>
          <p:spPr>
            <a:xfrm>
              <a:off x="864" y="1632"/>
              <a:ext cx="3936" cy="0"/>
            </a:xfrm>
            <a:prstGeom prst="line">
              <a:avLst/>
            </a:prstGeom>
            <a:ln w="12700" cap="flat" cmpd="sng">
              <a:solidFill>
                <a:schemeClr val="tx1"/>
              </a:solidFill>
              <a:prstDash val="solid"/>
              <a:round/>
              <a:headEnd type="none" w="med" len="med"/>
              <a:tailEnd type="none" w="med" len="med"/>
            </a:ln>
          </p:spPr>
        </p:sp>
        <p:sp>
          <p:nvSpPr>
            <p:cNvPr id="9289" name="直接连接符 213063"/>
            <p:cNvSpPr/>
            <p:nvPr/>
          </p:nvSpPr>
          <p:spPr>
            <a:xfrm>
              <a:off x="864" y="1824"/>
              <a:ext cx="3936" cy="0"/>
            </a:xfrm>
            <a:prstGeom prst="line">
              <a:avLst/>
            </a:prstGeom>
            <a:ln w="28575" cap="sq" cmpd="sng">
              <a:solidFill>
                <a:schemeClr val="tx1"/>
              </a:solidFill>
              <a:prstDash val="solid"/>
              <a:round/>
              <a:headEnd type="none" w="med" len="med"/>
              <a:tailEnd type="none" w="med" len="med"/>
            </a:ln>
          </p:spPr>
        </p:sp>
        <p:sp>
          <p:nvSpPr>
            <p:cNvPr id="9290" name="直接连接符 213064"/>
            <p:cNvSpPr/>
            <p:nvPr/>
          </p:nvSpPr>
          <p:spPr>
            <a:xfrm>
              <a:off x="864" y="576"/>
              <a:ext cx="0" cy="1248"/>
            </a:xfrm>
            <a:prstGeom prst="line">
              <a:avLst/>
            </a:prstGeom>
            <a:ln w="28575" cap="sq" cmpd="sng">
              <a:solidFill>
                <a:schemeClr val="tx1"/>
              </a:solidFill>
              <a:prstDash val="solid"/>
              <a:round/>
              <a:headEnd type="none" w="med" len="med"/>
              <a:tailEnd type="none" w="med" len="med"/>
            </a:ln>
          </p:spPr>
        </p:sp>
        <p:sp>
          <p:nvSpPr>
            <p:cNvPr id="9291" name="直接连接符 213065"/>
            <p:cNvSpPr/>
            <p:nvPr/>
          </p:nvSpPr>
          <p:spPr>
            <a:xfrm>
              <a:off x="1344" y="576"/>
              <a:ext cx="0" cy="1248"/>
            </a:xfrm>
            <a:prstGeom prst="line">
              <a:avLst/>
            </a:prstGeom>
            <a:ln w="12700" cap="flat" cmpd="sng">
              <a:solidFill>
                <a:schemeClr val="tx1"/>
              </a:solidFill>
              <a:prstDash val="solid"/>
              <a:round/>
              <a:headEnd type="none" w="med" len="med"/>
              <a:tailEnd type="none" w="med" len="med"/>
            </a:ln>
          </p:spPr>
        </p:sp>
        <p:sp>
          <p:nvSpPr>
            <p:cNvPr id="9292" name="直接连接符 213066"/>
            <p:cNvSpPr/>
            <p:nvPr/>
          </p:nvSpPr>
          <p:spPr>
            <a:xfrm>
              <a:off x="1728" y="576"/>
              <a:ext cx="0" cy="1248"/>
            </a:xfrm>
            <a:prstGeom prst="line">
              <a:avLst/>
            </a:prstGeom>
            <a:ln w="12700" cap="flat" cmpd="sng">
              <a:solidFill>
                <a:schemeClr val="tx1"/>
              </a:solidFill>
              <a:prstDash val="solid"/>
              <a:round/>
              <a:headEnd type="none" w="med" len="med"/>
              <a:tailEnd type="none" w="med" len="med"/>
            </a:ln>
          </p:spPr>
        </p:sp>
        <p:sp>
          <p:nvSpPr>
            <p:cNvPr id="9293" name="直接连接符 213067"/>
            <p:cNvSpPr/>
            <p:nvPr/>
          </p:nvSpPr>
          <p:spPr>
            <a:xfrm>
              <a:off x="2112" y="576"/>
              <a:ext cx="0" cy="1248"/>
            </a:xfrm>
            <a:prstGeom prst="line">
              <a:avLst/>
            </a:prstGeom>
            <a:ln w="12700" cap="flat" cmpd="sng">
              <a:solidFill>
                <a:schemeClr val="tx1"/>
              </a:solidFill>
              <a:prstDash val="solid"/>
              <a:round/>
              <a:headEnd type="none" w="med" len="med"/>
              <a:tailEnd type="none" w="med" len="med"/>
            </a:ln>
          </p:spPr>
        </p:sp>
        <p:sp>
          <p:nvSpPr>
            <p:cNvPr id="9294" name="直接连接符 213068"/>
            <p:cNvSpPr/>
            <p:nvPr/>
          </p:nvSpPr>
          <p:spPr>
            <a:xfrm>
              <a:off x="2496" y="576"/>
              <a:ext cx="0" cy="1248"/>
            </a:xfrm>
            <a:prstGeom prst="line">
              <a:avLst/>
            </a:prstGeom>
            <a:ln w="12700" cap="flat" cmpd="sng">
              <a:solidFill>
                <a:schemeClr val="tx1"/>
              </a:solidFill>
              <a:prstDash val="solid"/>
              <a:round/>
              <a:headEnd type="none" w="med" len="med"/>
              <a:tailEnd type="none" w="med" len="med"/>
            </a:ln>
          </p:spPr>
        </p:sp>
        <p:sp>
          <p:nvSpPr>
            <p:cNvPr id="9295" name="直接连接符 213069"/>
            <p:cNvSpPr/>
            <p:nvPr/>
          </p:nvSpPr>
          <p:spPr>
            <a:xfrm>
              <a:off x="2880" y="576"/>
              <a:ext cx="0" cy="1248"/>
            </a:xfrm>
            <a:prstGeom prst="line">
              <a:avLst/>
            </a:prstGeom>
            <a:ln w="12700" cap="flat" cmpd="sng">
              <a:solidFill>
                <a:schemeClr val="tx1"/>
              </a:solidFill>
              <a:prstDash val="solid"/>
              <a:round/>
              <a:headEnd type="none" w="med" len="med"/>
              <a:tailEnd type="none" w="med" len="med"/>
            </a:ln>
          </p:spPr>
        </p:sp>
        <p:sp>
          <p:nvSpPr>
            <p:cNvPr id="9296" name="直接连接符 213070"/>
            <p:cNvSpPr/>
            <p:nvPr/>
          </p:nvSpPr>
          <p:spPr>
            <a:xfrm>
              <a:off x="3264" y="576"/>
              <a:ext cx="0" cy="1248"/>
            </a:xfrm>
            <a:prstGeom prst="line">
              <a:avLst/>
            </a:prstGeom>
            <a:ln w="12700" cap="flat" cmpd="sng">
              <a:solidFill>
                <a:schemeClr val="tx1"/>
              </a:solidFill>
              <a:prstDash val="solid"/>
              <a:round/>
              <a:headEnd type="none" w="med" len="med"/>
              <a:tailEnd type="none" w="med" len="med"/>
            </a:ln>
          </p:spPr>
        </p:sp>
        <p:sp>
          <p:nvSpPr>
            <p:cNvPr id="9297" name="直接连接符 213071"/>
            <p:cNvSpPr/>
            <p:nvPr/>
          </p:nvSpPr>
          <p:spPr>
            <a:xfrm>
              <a:off x="3648" y="576"/>
              <a:ext cx="0" cy="1248"/>
            </a:xfrm>
            <a:prstGeom prst="line">
              <a:avLst/>
            </a:prstGeom>
            <a:ln w="12700" cap="flat" cmpd="sng">
              <a:solidFill>
                <a:schemeClr val="tx1"/>
              </a:solidFill>
              <a:prstDash val="solid"/>
              <a:round/>
              <a:headEnd type="none" w="med" len="med"/>
              <a:tailEnd type="none" w="med" len="med"/>
            </a:ln>
          </p:spPr>
        </p:sp>
        <p:sp>
          <p:nvSpPr>
            <p:cNvPr id="9298" name="直接连接符 213072"/>
            <p:cNvSpPr/>
            <p:nvPr/>
          </p:nvSpPr>
          <p:spPr>
            <a:xfrm>
              <a:off x="4032" y="576"/>
              <a:ext cx="0" cy="1248"/>
            </a:xfrm>
            <a:prstGeom prst="line">
              <a:avLst/>
            </a:prstGeom>
            <a:ln w="12700" cap="flat" cmpd="sng">
              <a:solidFill>
                <a:schemeClr val="tx1"/>
              </a:solidFill>
              <a:prstDash val="solid"/>
              <a:round/>
              <a:headEnd type="none" w="med" len="med"/>
              <a:tailEnd type="none" w="med" len="med"/>
            </a:ln>
          </p:spPr>
        </p:sp>
        <p:sp>
          <p:nvSpPr>
            <p:cNvPr id="9299" name="直接连接符 213073"/>
            <p:cNvSpPr/>
            <p:nvPr/>
          </p:nvSpPr>
          <p:spPr>
            <a:xfrm>
              <a:off x="4416" y="576"/>
              <a:ext cx="0" cy="1248"/>
            </a:xfrm>
            <a:prstGeom prst="line">
              <a:avLst/>
            </a:prstGeom>
            <a:ln w="12700" cap="flat" cmpd="sng">
              <a:solidFill>
                <a:schemeClr val="tx1"/>
              </a:solidFill>
              <a:prstDash val="solid"/>
              <a:round/>
              <a:headEnd type="none" w="med" len="med"/>
              <a:tailEnd type="none" w="med" len="med"/>
            </a:ln>
          </p:spPr>
        </p:sp>
        <p:sp>
          <p:nvSpPr>
            <p:cNvPr id="9300" name="直接连接符 213074"/>
            <p:cNvSpPr/>
            <p:nvPr/>
          </p:nvSpPr>
          <p:spPr>
            <a:xfrm>
              <a:off x="4800" y="576"/>
              <a:ext cx="0" cy="1248"/>
            </a:xfrm>
            <a:prstGeom prst="line">
              <a:avLst/>
            </a:prstGeom>
            <a:ln w="28575" cap="sq" cmpd="sng">
              <a:solidFill>
                <a:schemeClr val="tx1"/>
              </a:solidFill>
              <a:prstDash val="solid"/>
              <a:round/>
              <a:headEnd type="none" w="med" len="med"/>
              <a:tailEnd type="none" w="med" len="med"/>
            </a:ln>
          </p:spPr>
        </p:sp>
        <p:sp>
          <p:nvSpPr>
            <p:cNvPr id="9301" name="直接连接符 213075"/>
            <p:cNvSpPr/>
            <p:nvPr/>
          </p:nvSpPr>
          <p:spPr>
            <a:xfrm flipH="1" flipV="1">
              <a:off x="864" y="576"/>
              <a:ext cx="480" cy="288"/>
            </a:xfrm>
            <a:prstGeom prst="line">
              <a:avLst/>
            </a:prstGeom>
            <a:ln w="9525" cap="flat" cmpd="sng">
              <a:solidFill>
                <a:schemeClr val="tx1"/>
              </a:solidFill>
              <a:prstDash val="solid"/>
              <a:round/>
              <a:headEnd type="none" w="med" len="med"/>
              <a:tailEnd type="none" w="med" len="med"/>
            </a:ln>
          </p:spPr>
        </p:sp>
        <p:sp>
          <p:nvSpPr>
            <p:cNvPr id="9302" name="文本框 213076"/>
            <p:cNvSpPr txBox="1"/>
            <p:nvPr/>
          </p:nvSpPr>
          <p:spPr>
            <a:xfrm>
              <a:off x="1184" y="537"/>
              <a:ext cx="127" cy="150"/>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t</a:t>
              </a:r>
            </a:p>
          </p:txBody>
        </p:sp>
        <p:sp>
          <p:nvSpPr>
            <p:cNvPr id="9303" name="文本框 213077"/>
            <p:cNvSpPr txBox="1"/>
            <p:nvPr/>
          </p:nvSpPr>
          <p:spPr>
            <a:xfrm>
              <a:off x="899" y="662"/>
              <a:ext cx="162" cy="150"/>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2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47</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9221" name="文本占位符 212994" descr="Rectangle: Click to edit Master text styles&#10;Second level&#10;Third level&#10;Fourth level&#10;Fifth level"/>
          <p:cNvSpPr>
            <a:spLocks noGrp="1"/>
          </p:cNvSpPr>
          <p:nvPr>
            <p:ph idx="1"/>
          </p:nvPr>
        </p:nvSpPr>
        <p:spPr>
          <a:xfrm>
            <a:off x="430530" y="1758950"/>
            <a:ext cx="3385185" cy="4114800"/>
          </a:xfrm>
        </p:spPr>
        <p:txBody>
          <a:bodyPr anchor="t">
            <a:normAutofit/>
          </a:bodyPr>
          <a:lstStyle/>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a:spcBef>
                <a:spcPct val="0"/>
              </a:spcBef>
              <a:buClrTx/>
              <a:buSzTx/>
              <a:buFontTx/>
              <a:buNone/>
            </a:pPr>
            <a:r>
              <a:rPr lang="zh-CN" altLang="en-US" sz="2800" dirty="0">
                <a:solidFill>
                  <a:schemeClr val="tx1"/>
                </a:solidFill>
                <a:latin typeface="宋体" panose="02010600030101010101" pitchFamily="2" charset="-122"/>
              </a:rPr>
              <a:t> </a:t>
            </a:r>
            <a:endParaRPr lang="zh-CN" altLang="en-US" sz="2800">
              <a:solidFill>
                <a:schemeClr val="tx1"/>
              </a:solidFill>
              <a:latin typeface="Times New Roman" panose="02020603050405020304" pitchFamily="18" charset="0"/>
            </a:endParaRPr>
          </a:p>
        </p:txBody>
      </p:sp>
      <p:sp>
        <p:nvSpPr>
          <p:cNvPr id="13317" name="文本占位符 214018" descr="Rectangle: Click to edit Master text styles&#10;Second level&#10;Third level&#10;Fourth level&#10;Fifth level"/>
          <p:cNvSpPr>
            <a:spLocks noGrp="1"/>
          </p:cNvSpPr>
          <p:nvPr/>
        </p:nvSpPr>
        <p:spPr>
          <a:xfrm>
            <a:off x="116205" y="1049020"/>
            <a:ext cx="5704205" cy="41148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b="1" dirty="0">
                <a:solidFill>
                  <a:srgbClr val="CC3300"/>
                </a:solidFill>
                <a:latin typeface="宋体" panose="02010600030101010101" pitchFamily="2" charset="-122"/>
                <a:sym typeface="+mn-ea"/>
              </a:rPr>
              <a:t>（</a:t>
            </a:r>
            <a:r>
              <a:rPr lang="en-US" altLang="zh-CN" sz="2400" b="1" dirty="0">
                <a:solidFill>
                  <a:srgbClr val="CC3300"/>
                </a:solidFill>
                <a:latin typeface="宋体" panose="02010600030101010101" pitchFamily="2" charset="-122"/>
                <a:sym typeface="+mn-ea"/>
              </a:rPr>
              <a:t>2</a:t>
            </a:r>
            <a:r>
              <a:rPr lang="zh-CN" altLang="en-US" sz="2400" b="1" dirty="0">
                <a:solidFill>
                  <a:srgbClr val="CC3300"/>
                </a:solidFill>
                <a:latin typeface="宋体" panose="02010600030101010101" pitchFamily="2" charset="-122"/>
                <a:sym typeface="+mn-ea"/>
              </a:rPr>
              <a:t>）由预约表形成禁止表</a:t>
            </a:r>
            <a:r>
              <a:rPr lang="en-US" altLang="zh-CN" sz="2400" b="1">
                <a:solidFill>
                  <a:srgbClr val="CC3300"/>
                </a:solidFill>
                <a:latin typeface="宋体" panose="02010600030101010101" pitchFamily="2" charset="-122"/>
                <a:sym typeface="+mn-ea"/>
              </a:rPr>
              <a:t>F</a:t>
            </a:r>
            <a:endParaRPr lang="zh-CN" altLang="en-US" sz="2400" dirty="0">
              <a:solidFill>
                <a:schemeClr val="tx1"/>
              </a:solidFill>
              <a:latin typeface="宋体" panose="02010600030101010101" pitchFamily="2" charset="-122"/>
            </a:endParaRPr>
          </a:p>
          <a:p>
            <a:pPr>
              <a:lnSpc>
                <a:spcPct val="90000"/>
              </a:lnSpc>
            </a:pPr>
            <a:r>
              <a:rPr lang="zh-CN" altLang="en-US" sz="2400" dirty="0">
                <a:solidFill>
                  <a:schemeClr val="tx1"/>
                </a:solidFill>
                <a:latin typeface="宋体" panose="02010600030101010101" pitchFamily="2" charset="-122"/>
              </a:rPr>
              <a:t>等待时间：一条流水线的两次启动之间的时间单位数（时钟周期）</a:t>
            </a:r>
          </a:p>
          <a:p>
            <a:pPr>
              <a:lnSpc>
                <a:spcPct val="90000"/>
              </a:lnSpc>
            </a:pPr>
            <a:r>
              <a:rPr lang="zh-CN" altLang="en-US" sz="2400" dirty="0">
                <a:solidFill>
                  <a:schemeClr val="tx1"/>
                </a:solidFill>
                <a:latin typeface="宋体" panose="02010600030101010101" pitchFamily="2" charset="-122"/>
              </a:rPr>
              <a:t>冲突：一条流水线的两次启动之间的资源冲突</a:t>
            </a:r>
          </a:p>
          <a:p>
            <a:pPr>
              <a:lnSpc>
                <a:spcPct val="90000"/>
              </a:lnSpc>
            </a:pPr>
            <a:r>
              <a:rPr lang="zh-CN" altLang="en-US" sz="2400" dirty="0">
                <a:solidFill>
                  <a:schemeClr val="tx1"/>
                </a:solidFill>
                <a:latin typeface="宋体" panose="02010600030101010101" pitchFamily="2" charset="-122"/>
              </a:rPr>
              <a:t>禁止等待时间：有些等待时间将会引起冲突</a:t>
            </a:r>
          </a:p>
          <a:p>
            <a:pPr>
              <a:lnSpc>
                <a:spcPct val="90000"/>
              </a:lnSpc>
            </a:pPr>
            <a:r>
              <a:rPr lang="zh-CN" altLang="en-US" sz="2400" dirty="0">
                <a:solidFill>
                  <a:schemeClr val="tx1"/>
                </a:solidFill>
                <a:latin typeface="宋体" panose="02010600030101010101" pitchFamily="2" charset="-122"/>
              </a:rPr>
              <a:t>禁止等待时间测算方法：检查预约表中同一行中任意两个符号之间的距离</a:t>
            </a:r>
          </a:p>
          <a:p>
            <a:pPr>
              <a:lnSpc>
                <a:spcPct val="90000"/>
              </a:lnSpc>
            </a:pPr>
            <a:r>
              <a:rPr lang="zh-CN" altLang="en-US" sz="2400" dirty="0">
                <a:solidFill>
                  <a:schemeClr val="tx1"/>
                </a:solidFill>
                <a:latin typeface="宋体" panose="02010600030101010101" pitchFamily="2" charset="-122"/>
              </a:rPr>
              <a:t>例如（表）：</a:t>
            </a:r>
            <a:r>
              <a:rPr lang="en-US" altLang="zh-CN" sz="2400" dirty="0">
                <a:solidFill>
                  <a:schemeClr val="tx1"/>
                </a:solidFill>
                <a:latin typeface="宋体" panose="02010600030101010101" pitchFamily="2" charset="-122"/>
              </a:rPr>
              <a:t>8</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6</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5</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p>
          <a:p>
            <a:pPr>
              <a:lnSpc>
                <a:spcPct val="90000"/>
              </a:lnSpc>
            </a:pPr>
            <a:endParaRPr lang="en-US" altLang="zh-CN" sz="2400">
              <a:solidFill>
                <a:schemeClr val="tx1"/>
              </a:solidFill>
              <a:latin typeface="宋体" panose="02010600030101010101" pitchFamily="2" charset="-122"/>
            </a:endParaRPr>
          </a:p>
          <a:p>
            <a:pPr>
              <a:lnSpc>
                <a:spcPct val="90000"/>
              </a:lnSpc>
            </a:pPr>
            <a:r>
              <a:rPr lang="en-US" altLang="zh-CN" sz="2400" dirty="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各段中冲突间隔拍数</a:t>
            </a:r>
            <a:r>
              <a:rPr lang="en-US" altLang="zh-CN" sz="2400">
                <a:solidFill>
                  <a:schemeClr val="tx1"/>
                </a:solidFill>
                <a:latin typeface="宋体" panose="02010600030101010101" pitchFamily="2" charset="-122"/>
              </a:rPr>
              <a:t>}</a:t>
            </a:r>
          </a:p>
          <a:p>
            <a:pPr>
              <a:lnSpc>
                <a:spcPct val="90000"/>
              </a:lnSpc>
            </a:pPr>
            <a:r>
              <a:rPr lang="en-US" altLang="zh-CN" sz="2400">
                <a:solidFill>
                  <a:schemeClr val="tx1"/>
                </a:solidFill>
                <a:latin typeface="宋体" panose="02010600030101010101" pitchFamily="2" charset="-122"/>
              </a:rPr>
              <a:t>F={8</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6</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5</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p>
        </p:txBody>
      </p:sp>
      <p:pic>
        <p:nvPicPr>
          <p:cNvPr id="2" name="图片 1"/>
          <p:cNvPicPr>
            <a:picLocks noChangeAspect="1"/>
          </p:cNvPicPr>
          <p:nvPr/>
        </p:nvPicPr>
        <p:blipFill>
          <a:blip r:embed="rId4"/>
          <a:stretch>
            <a:fillRect/>
          </a:stretch>
        </p:blipFill>
        <p:spPr>
          <a:xfrm>
            <a:off x="5820410" y="481330"/>
            <a:ext cx="6371590" cy="3656965"/>
          </a:xfrm>
          <a:prstGeom prst="rect">
            <a:avLst/>
          </a:prstGeom>
        </p:spPr>
      </p:pic>
      <p:graphicFrame>
        <p:nvGraphicFramePr>
          <p:cNvPr id="15467" name="对象 216171"/>
          <p:cNvGraphicFramePr/>
          <p:nvPr/>
        </p:nvGraphicFramePr>
        <p:xfrm>
          <a:off x="7166610" y="4634230"/>
          <a:ext cx="2787015" cy="1712595"/>
        </p:xfrm>
        <a:graphic>
          <a:graphicData uri="http://schemas.openxmlformats.org/presentationml/2006/ole">
            <mc:AlternateContent xmlns:mc="http://schemas.openxmlformats.org/markup-compatibility/2006">
              <mc:Choice xmlns:v="urn:schemas-microsoft-com:vml" Requires="v">
                <p:oleObj spid="_x0000_s15362" r:id="rId5" imgW="1817370" imgH="1207770" progId="Excel.Sheet.8">
                  <p:embed/>
                </p:oleObj>
              </mc:Choice>
              <mc:Fallback>
                <p:oleObj r:id="rId5" imgW="1817370" imgH="1207770" progId="Excel.Sheet.8">
                  <p:embed/>
                  <p:pic>
                    <p:nvPicPr>
                      <p:cNvPr id="0" name="图片 3075"/>
                      <p:cNvPicPr/>
                      <p:nvPr/>
                    </p:nvPicPr>
                    <p:blipFill>
                      <a:blip r:embed="rId6"/>
                      <a:stretch>
                        <a:fillRect/>
                      </a:stretch>
                    </p:blipFill>
                    <p:spPr>
                      <a:xfrm>
                        <a:off x="7166610" y="4634230"/>
                        <a:ext cx="2787015" cy="1712595"/>
                      </a:xfrm>
                      <a:prstGeom prst="rect">
                        <a:avLst/>
                      </a:prstGeom>
                      <a:noFill/>
                      <a:ln w="38100">
                        <a:noFill/>
                        <a:miter/>
                      </a:ln>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48</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7413" name="文本占位符 218114" descr="Rectangle: Click to edit Master text styles&#10;Second level&#10;Third level&#10;Fourth level&#10;Fifth level"/>
          <p:cNvSpPr>
            <a:spLocks noGrp="1"/>
          </p:cNvSpPr>
          <p:nvPr>
            <p:ph idx="1"/>
          </p:nvPr>
        </p:nvSpPr>
        <p:spPr>
          <a:xfrm>
            <a:off x="499745" y="1260475"/>
            <a:ext cx="11302365" cy="4572000"/>
          </a:xfrm>
        </p:spPr>
        <p:txBody>
          <a:bodyPr anchor="t">
            <a:noAutofit/>
          </a:bodyPr>
          <a:lstStyle/>
          <a:p>
            <a:r>
              <a:rPr lang="zh-CN" altLang="en-US" sz="2400" b="1" dirty="0">
                <a:solidFill>
                  <a:schemeClr val="tx1"/>
                </a:solidFill>
                <a:latin typeface="宋体" panose="02010600030101010101" pitchFamily="2" charset="-122"/>
                <a:sym typeface="+mn-ea"/>
              </a:rPr>
              <a:t>流水线调度的主要目的是使两次启动之间的平均等待时间最短，而不引起冲突。它涉及冲突向量、状态图、简单循环、迫切循环和最小平均等待时间。</a:t>
            </a:r>
          </a:p>
          <a:p>
            <a:endParaRPr lang="zh-CN" altLang="en-US" sz="2400" b="1" dirty="0">
              <a:solidFill>
                <a:srgbClr val="CC3300"/>
              </a:solidFill>
              <a:latin typeface="宋体" panose="02010600030101010101" pitchFamily="2" charset="-122"/>
              <a:sym typeface="+mn-ea"/>
            </a:endParaRPr>
          </a:p>
          <a:p>
            <a:r>
              <a:rPr lang="zh-CN" altLang="en-US" sz="2400" b="1" dirty="0">
                <a:solidFill>
                  <a:srgbClr val="CC3300"/>
                </a:solidFill>
                <a:latin typeface="宋体" panose="02010600030101010101" pitchFamily="2" charset="-122"/>
                <a:sym typeface="+mn-ea"/>
              </a:rPr>
              <a:t>（</a:t>
            </a:r>
            <a:r>
              <a:rPr lang="en-US" altLang="zh-CN" sz="2400" b="1" dirty="0">
                <a:solidFill>
                  <a:srgbClr val="CC3300"/>
                </a:solidFill>
                <a:latin typeface="宋体" panose="02010600030101010101" pitchFamily="2" charset="-122"/>
                <a:sym typeface="+mn-ea"/>
              </a:rPr>
              <a:t>3</a:t>
            </a:r>
            <a:r>
              <a:rPr lang="zh-CN" altLang="en-US" sz="2400" b="1" dirty="0">
                <a:solidFill>
                  <a:srgbClr val="CC3300"/>
                </a:solidFill>
                <a:latin typeface="宋体" panose="02010600030101010101" pitchFamily="2" charset="-122"/>
                <a:sym typeface="+mn-ea"/>
              </a:rPr>
              <a:t>）由禁止表</a:t>
            </a:r>
            <a:r>
              <a:rPr lang="en-US" altLang="zh-CN" sz="2400" b="1" dirty="0">
                <a:solidFill>
                  <a:srgbClr val="CC3300"/>
                </a:solidFill>
                <a:latin typeface="宋体" panose="02010600030101010101" pitchFamily="2" charset="-122"/>
                <a:sym typeface="+mn-ea"/>
              </a:rPr>
              <a:t>F</a:t>
            </a:r>
            <a:r>
              <a:rPr lang="zh-CN" altLang="en-US" sz="2400" b="1" dirty="0">
                <a:solidFill>
                  <a:srgbClr val="CC3300"/>
                </a:solidFill>
                <a:latin typeface="宋体" panose="02010600030101010101" pitchFamily="2" charset="-122"/>
                <a:sym typeface="+mn-ea"/>
              </a:rPr>
              <a:t>形成初始冲突向量</a:t>
            </a:r>
            <a:r>
              <a:rPr lang="en-US" altLang="zh-CN" sz="2400" b="1">
                <a:solidFill>
                  <a:srgbClr val="CC3300"/>
                </a:solidFill>
                <a:latin typeface="宋体" panose="02010600030101010101" pitchFamily="2" charset="-122"/>
                <a:sym typeface="+mn-ea"/>
              </a:rPr>
              <a:t>C</a:t>
            </a:r>
            <a:r>
              <a:rPr lang="en-US" altLang="zh-CN" sz="2400" b="1" baseline="-20000">
                <a:solidFill>
                  <a:srgbClr val="CC3300"/>
                </a:solidFill>
                <a:latin typeface="宋体" panose="02010600030101010101" pitchFamily="2" charset="-122"/>
                <a:sym typeface="+mn-ea"/>
              </a:rPr>
              <a:t>0</a:t>
            </a:r>
            <a:endParaRPr lang="zh-CN" altLang="en-US" sz="2400" dirty="0">
              <a:solidFill>
                <a:schemeClr val="tx1"/>
              </a:solidFill>
              <a:latin typeface="宋体" panose="02010600030101010101" pitchFamily="2" charset="-122"/>
            </a:endParaRPr>
          </a:p>
          <a:p>
            <a:r>
              <a:rPr lang="zh-CN" altLang="en-US" sz="2400" dirty="0">
                <a:solidFill>
                  <a:schemeClr val="tx1"/>
                </a:solidFill>
                <a:latin typeface="宋体" panose="02010600030101010101" pitchFamily="2" charset="-122"/>
              </a:rPr>
              <a:t>冲突向量</a:t>
            </a:r>
            <a:r>
              <a:rPr lang="en-US" altLang="zh-CN" sz="2400">
                <a:solidFill>
                  <a:schemeClr val="tx1"/>
                </a:solidFill>
                <a:latin typeface="宋体" panose="02010600030101010101" pitchFamily="2" charset="-122"/>
              </a:rPr>
              <a:t>C0</a:t>
            </a:r>
            <a:r>
              <a:rPr lang="zh-CN" altLang="en-US" sz="2400" dirty="0">
                <a:solidFill>
                  <a:schemeClr val="tx1"/>
                </a:solidFill>
                <a:latin typeface="宋体" panose="02010600030101010101" pitchFamily="2" charset="-122"/>
              </a:rPr>
              <a:t>是一个</a:t>
            </a:r>
            <a:r>
              <a:rPr lang="en-US" altLang="zh-CN" sz="2400" dirty="0">
                <a:solidFill>
                  <a:schemeClr val="tx1"/>
                </a:solidFill>
                <a:latin typeface="宋体" panose="02010600030101010101" pitchFamily="2" charset="-122"/>
              </a:rPr>
              <a:t>m</a:t>
            </a:r>
            <a:r>
              <a:rPr lang="zh-CN" altLang="en-US" sz="2400" dirty="0">
                <a:solidFill>
                  <a:schemeClr val="tx1"/>
                </a:solidFill>
                <a:latin typeface="宋体" panose="02010600030101010101" pitchFamily="2" charset="-122"/>
              </a:rPr>
              <a:t>位的二进制</a:t>
            </a:r>
          </a:p>
          <a:p>
            <a:r>
              <a:rPr lang="zh-CN" altLang="en-US" sz="2400" dirty="0">
                <a:solidFill>
                  <a:schemeClr val="tx1"/>
                </a:solidFill>
                <a:latin typeface="宋体" panose="02010600030101010101" pitchFamily="2" charset="-122"/>
              </a:rPr>
              <a:t>对于</a:t>
            </a:r>
            <a:r>
              <a:rPr lang="en-US" altLang="zh-CN" sz="2400" dirty="0">
                <a:solidFill>
                  <a:schemeClr val="tx1"/>
                </a:solidFill>
                <a:latin typeface="宋体" panose="02010600030101010101" pitchFamily="2" charset="-122"/>
              </a:rPr>
              <a:t>n</a:t>
            </a:r>
            <a:r>
              <a:rPr lang="zh-CN" altLang="en-US" sz="2400" dirty="0">
                <a:solidFill>
                  <a:schemeClr val="tx1"/>
                </a:solidFill>
                <a:latin typeface="宋体" panose="02010600030101010101" pitchFamily="2" charset="-122"/>
              </a:rPr>
              <a:t>列的预约表最大禁止等待时间</a:t>
            </a:r>
            <a:r>
              <a:rPr lang="en-US" altLang="zh-CN" sz="2400">
                <a:solidFill>
                  <a:schemeClr val="tx1"/>
                </a:solidFill>
                <a:latin typeface="宋体" panose="02010600030101010101" pitchFamily="2" charset="-122"/>
              </a:rPr>
              <a:t>m&lt;=n-1</a:t>
            </a:r>
          </a:p>
          <a:p>
            <a:r>
              <a:rPr lang="zh-CN" altLang="en-US" sz="2400" dirty="0">
                <a:solidFill>
                  <a:schemeClr val="tx1"/>
                </a:solidFill>
                <a:latin typeface="宋体" panose="02010600030101010101" pitchFamily="2" charset="-122"/>
              </a:rPr>
              <a:t>可允许等待时间</a:t>
            </a:r>
            <a:r>
              <a:rPr lang="en-US" altLang="zh-CN" sz="2400">
                <a:solidFill>
                  <a:schemeClr val="tx1"/>
                </a:solidFill>
                <a:latin typeface="宋体" panose="02010600030101010101" pitchFamily="2" charset="-122"/>
              </a:rPr>
              <a:t>p  1&lt;=p&lt;=m-1</a:t>
            </a:r>
          </a:p>
          <a:p>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en-US" altLang="zh-CN" sz="2400" err="1">
                <a:solidFill>
                  <a:schemeClr val="tx1"/>
                </a:solidFill>
                <a:latin typeface="宋体" panose="02010600030101010101" pitchFamily="2" charset="-122"/>
              </a:rPr>
              <a:t>=</a:t>
            </a:r>
            <a:r>
              <a:rPr lang="zh-CN" altLang="en-US" sz="2400" err="1">
                <a:solidFill>
                  <a:schemeClr val="tx1"/>
                </a:solidFill>
                <a:latin typeface="宋体" panose="02010600030101010101" pitchFamily="2" charset="-122"/>
              </a:rPr>
              <a:t>（</a:t>
            </a:r>
            <a:r>
              <a:rPr lang="en-US" altLang="zh-CN" sz="2400" err="1">
                <a:solidFill>
                  <a:schemeClr val="tx1"/>
                </a:solidFill>
                <a:latin typeface="宋体" panose="02010600030101010101" pitchFamily="2" charset="-122"/>
              </a:rPr>
              <a:t>c</a:t>
            </a:r>
            <a:r>
              <a:rPr lang="en-US" altLang="zh-CN" sz="2400" baseline="-20000" err="1">
                <a:solidFill>
                  <a:schemeClr val="tx1"/>
                </a:solidFill>
                <a:latin typeface="宋体" panose="02010600030101010101" pitchFamily="2" charset="-122"/>
              </a:rPr>
              <a:t>N</a:t>
            </a:r>
            <a:r>
              <a:rPr lang="en-US" altLang="zh-CN" sz="2400">
                <a:solidFill>
                  <a:schemeClr val="tx1"/>
                </a:solidFill>
                <a:latin typeface="Times New Roman" panose="02020603050405020304" pitchFamily="18" charset="0"/>
              </a:rPr>
              <a:t>…</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a:solidFill>
                  <a:schemeClr val="tx1"/>
                </a:solidFill>
                <a:latin typeface="宋体" panose="02010600030101010101" pitchFamily="2" charset="-122"/>
              </a:rPr>
              <a:t>），</a:t>
            </a:r>
            <a:r>
              <a:rPr lang="en-US" altLang="zh-CN" sz="2400" err="1">
                <a:solidFill>
                  <a:schemeClr val="tx1"/>
                </a:solidFill>
                <a:latin typeface="宋体" panose="02010600030101010101" pitchFamily="2" charset="-122"/>
              </a:rPr>
              <a:t>c</a:t>
            </a:r>
            <a:r>
              <a:rPr lang="en-US" altLang="zh-CN" sz="2400" baseline="-20000" err="1">
                <a:solidFill>
                  <a:schemeClr val="tx1"/>
                </a:solidFill>
                <a:latin typeface="宋体" panose="02010600030101010101" pitchFamily="2" charset="-122"/>
              </a:rPr>
              <a:t>i</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冲突，</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不冲突。</a:t>
            </a:r>
          </a:p>
          <a:p>
            <a:r>
              <a:rPr lang="zh-CN" altLang="en-US" sz="2400" dirty="0">
                <a:solidFill>
                  <a:schemeClr val="tx1"/>
                </a:solidFill>
                <a:latin typeface="宋体" panose="02010600030101010101" pitchFamily="2" charset="-122"/>
              </a:rPr>
              <a:t>本例：</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en-US" altLang="zh-CN" sz="2400">
                <a:solidFill>
                  <a:schemeClr val="tx1"/>
                </a:solidFill>
                <a:latin typeface="宋体" panose="02010600030101010101" pitchFamily="2" charset="-122"/>
              </a:rPr>
              <a:t> =</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10110001</a:t>
            </a:r>
            <a:r>
              <a:rPr lang="zh-CN" altLang="en-US" sz="2400">
                <a:solidFill>
                  <a:schemeClr val="tx1"/>
                </a:solidFill>
                <a:latin typeface="宋体" panose="02010600030101010101" pitchFamily="2" charset="-122"/>
              </a:rPr>
              <a:t>）</a:t>
            </a:r>
          </a:p>
          <a:p>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产生方法根据禁止</a:t>
            </a:r>
            <a:r>
              <a:rPr lang="zh-CN" altLang="en-US" sz="2400">
                <a:solidFill>
                  <a:schemeClr val="tx1"/>
                </a:solidFill>
                <a:latin typeface="宋体" panose="02010600030101010101" pitchFamily="2" charset="-122"/>
              </a:rPr>
              <a:t>表</a:t>
            </a:r>
            <a:r>
              <a:rPr lang="en-US" altLang="zh-CN" sz="240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的禁止等待时间在</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相应位置</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，其余位置</a:t>
            </a:r>
            <a:r>
              <a:rPr lang="en-US" altLang="zh-CN" sz="2400">
                <a:solidFill>
                  <a:schemeClr val="tx1"/>
                </a:solidFill>
                <a:latin typeface="宋体" panose="02010600030101010101" pitchFamily="2" charset="-122"/>
              </a:rPr>
              <a:t>0</a:t>
            </a:r>
          </a:p>
        </p:txBody>
      </p:sp>
      <p:graphicFrame>
        <p:nvGraphicFramePr>
          <p:cNvPr id="17414" name="对象 218116"/>
          <p:cNvGraphicFramePr/>
          <p:nvPr/>
        </p:nvGraphicFramePr>
        <p:xfrm>
          <a:off x="6710680" y="2451735"/>
          <a:ext cx="4718050" cy="2157730"/>
        </p:xfrm>
        <a:graphic>
          <a:graphicData uri="http://schemas.openxmlformats.org/presentationml/2006/ole">
            <mc:AlternateContent xmlns:mc="http://schemas.openxmlformats.org/markup-compatibility/2006">
              <mc:Choice xmlns:v="urn:schemas-microsoft-com:vml" Requires="v">
                <p:oleObj spid="_x0000_s16386" r:id="rId4" imgW="2923540" imgH="1332230" progId="Excel.Sheet.8">
                  <p:embed/>
                </p:oleObj>
              </mc:Choice>
              <mc:Fallback>
                <p:oleObj r:id="rId4" imgW="2923540" imgH="1332230" progId="Excel.Sheet.8">
                  <p:embed/>
                  <p:pic>
                    <p:nvPicPr>
                      <p:cNvPr id="0" name="图片 3078"/>
                      <p:cNvPicPr/>
                      <p:nvPr/>
                    </p:nvPicPr>
                    <p:blipFill>
                      <a:blip r:embed="rId5"/>
                      <a:stretch>
                        <a:fillRect/>
                      </a:stretch>
                    </p:blipFill>
                    <p:spPr>
                      <a:xfrm>
                        <a:off x="6710680" y="2451735"/>
                        <a:ext cx="4718050" cy="2157730"/>
                      </a:xfrm>
                      <a:prstGeom prst="rect">
                        <a:avLst/>
                      </a:prstGeom>
                      <a:noFill/>
                      <a:ln w="38100">
                        <a:noFill/>
                        <a:miter/>
                      </a:ln>
                    </p:spPr>
                  </p:pic>
                </p:oleObj>
              </mc:Fallback>
            </mc:AlternateContent>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49</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160655" y="4603750"/>
            <a:ext cx="6779260" cy="1828800"/>
          </a:xfrm>
        </p:spPr>
        <p:txBody>
          <a:bodyPr anchor="t"/>
          <a:lstStyle/>
          <a:p>
            <a:pPr>
              <a:lnSpc>
                <a:spcPct val="90000"/>
              </a:lnSpc>
            </a:pPr>
            <a:r>
              <a:rPr lang="en-US" altLang="zh-CN" sz="2400">
                <a:solidFill>
                  <a:srgbClr val="CC6600"/>
                </a:solidFill>
                <a:latin typeface="宋体" panose="02010600030101010101" pitchFamily="2" charset="-122"/>
              </a:rPr>
              <a:t>a.</a:t>
            </a:r>
            <a:r>
              <a:rPr lang="en-US" altLang="zh-CN" sz="2400"/>
              <a:t> </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每过一拍逻辑右移一位，若移出</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，则允许后续指令进入流水线，再与</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按位“或”，形成新的冲突向量</a:t>
            </a:r>
            <a:r>
              <a:rPr lang="en-US" altLang="zh-CN" sz="2400" err="1">
                <a:solidFill>
                  <a:schemeClr val="tx1"/>
                </a:solidFill>
                <a:latin typeface="宋体" panose="02010600030101010101" pitchFamily="2" charset="-122"/>
              </a:rPr>
              <a:t>C</a:t>
            </a:r>
            <a:r>
              <a:rPr lang="en-US" altLang="zh-CN" sz="2400" baseline="-20000" err="1">
                <a:solidFill>
                  <a:schemeClr val="tx1"/>
                </a:solidFill>
                <a:latin typeface="宋体" panose="02010600030101010101" pitchFamily="2" charset="-122"/>
              </a:rPr>
              <a:t>i</a:t>
            </a:r>
            <a:r>
              <a:rPr lang="zh-CN" altLang="en-US" sz="2400" dirty="0">
                <a:solidFill>
                  <a:schemeClr val="tx1"/>
                </a:solidFill>
                <a:latin typeface="宋体" panose="02010600030101010101" pitchFamily="2" charset="-122"/>
              </a:rPr>
              <a:t>；（根据禁止表</a:t>
            </a:r>
            <a:r>
              <a:rPr lang="en-US" altLang="zh-CN" sz="2400" dirty="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的允许等待时间，本例：</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4</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7,</a:t>
            </a:r>
            <a:r>
              <a:rPr lang="zh-CN" altLang="en-US" sz="2400" dirty="0">
                <a:solidFill>
                  <a:schemeClr val="tx1"/>
                </a:solidFill>
                <a:latin typeface="宋体" panose="02010600030101010101" pitchFamily="2" charset="-122"/>
              </a:rPr>
              <a:t>就是</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中</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的位置）</a:t>
            </a:r>
          </a:p>
          <a:p>
            <a:pPr>
              <a:lnSpc>
                <a:spcPct val="90000"/>
              </a:lnSpc>
            </a:pPr>
            <a:endParaRPr lang="zh-CN" altLang="en-US" sz="2400">
              <a:solidFill>
                <a:schemeClr val="tx1"/>
              </a:solidFill>
              <a:latin typeface="宋体" panose="02010600030101010101" pitchFamily="2" charset="-122"/>
            </a:endParaRPr>
          </a:p>
        </p:txBody>
      </p:sp>
      <p:grpSp>
        <p:nvGrpSpPr>
          <p:cNvPr id="19462" name="组合 219139"/>
          <p:cNvGrpSpPr/>
          <p:nvPr/>
        </p:nvGrpSpPr>
        <p:grpSpPr>
          <a:xfrm>
            <a:off x="904875" y="1981200"/>
            <a:ext cx="5486400" cy="2438400"/>
            <a:chOff x="816" y="2352"/>
            <a:chExt cx="3456" cy="1536"/>
          </a:xfrm>
        </p:grpSpPr>
        <p:sp>
          <p:nvSpPr>
            <p:cNvPr id="19463" name="流程图: 终止 219140"/>
            <p:cNvSpPr/>
            <p:nvPr/>
          </p:nvSpPr>
          <p:spPr>
            <a:xfrm>
              <a:off x="1968" y="259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19464" name="流程图: 终止 219141"/>
            <p:cNvSpPr/>
            <p:nvPr/>
          </p:nvSpPr>
          <p:spPr>
            <a:xfrm>
              <a:off x="816" y="316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19465" name="流程图: 终止 219142"/>
            <p:cNvSpPr/>
            <p:nvPr/>
          </p:nvSpPr>
          <p:spPr>
            <a:xfrm>
              <a:off x="3072" y="316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19466" name="流程图: 终止 219143"/>
            <p:cNvSpPr/>
            <p:nvPr/>
          </p:nvSpPr>
          <p:spPr>
            <a:xfrm>
              <a:off x="816" y="369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19467" name="文本框 219144"/>
            <p:cNvSpPr txBox="1"/>
            <p:nvPr/>
          </p:nvSpPr>
          <p:spPr>
            <a:xfrm>
              <a:off x="2544" y="2352"/>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19468" name="直接连接符 219145"/>
            <p:cNvSpPr/>
            <p:nvPr/>
          </p:nvSpPr>
          <p:spPr>
            <a:xfrm>
              <a:off x="2544" y="2400"/>
              <a:ext cx="0" cy="192"/>
            </a:xfrm>
            <a:prstGeom prst="line">
              <a:avLst/>
            </a:prstGeom>
            <a:ln w="9525" cap="flat" cmpd="sng">
              <a:solidFill>
                <a:schemeClr val="tx1"/>
              </a:solidFill>
              <a:prstDash val="solid"/>
              <a:round/>
              <a:headEnd type="none" w="med" len="med"/>
              <a:tailEnd type="triangle" w="med" len="med"/>
            </a:ln>
          </p:spPr>
        </p:sp>
        <p:sp>
          <p:nvSpPr>
            <p:cNvPr id="19469" name="直接连接符 219146"/>
            <p:cNvSpPr/>
            <p:nvPr/>
          </p:nvSpPr>
          <p:spPr>
            <a:xfrm flipH="1">
              <a:off x="1872" y="2784"/>
              <a:ext cx="720" cy="912"/>
            </a:xfrm>
            <a:prstGeom prst="line">
              <a:avLst/>
            </a:prstGeom>
            <a:ln w="9525" cap="flat" cmpd="sng">
              <a:solidFill>
                <a:schemeClr val="tx1"/>
              </a:solidFill>
              <a:prstDash val="solid"/>
              <a:round/>
              <a:headEnd type="none" w="med" len="med"/>
              <a:tailEnd type="triangle" w="med" len="med"/>
            </a:ln>
          </p:spPr>
        </p:sp>
        <p:sp>
          <p:nvSpPr>
            <p:cNvPr id="19470" name="直接连接符 219147"/>
            <p:cNvSpPr/>
            <p:nvPr/>
          </p:nvSpPr>
          <p:spPr>
            <a:xfrm>
              <a:off x="2976" y="2784"/>
              <a:ext cx="672" cy="384"/>
            </a:xfrm>
            <a:prstGeom prst="line">
              <a:avLst/>
            </a:prstGeom>
            <a:ln w="9525" cap="flat" cmpd="sng">
              <a:solidFill>
                <a:schemeClr val="tx1"/>
              </a:solidFill>
              <a:prstDash val="solid"/>
              <a:round/>
              <a:headEnd type="none" w="med" len="med"/>
              <a:tailEnd type="triangle" w="med" len="med"/>
            </a:ln>
          </p:spPr>
        </p:sp>
        <p:sp>
          <p:nvSpPr>
            <p:cNvPr id="19471" name="直接连接符 219148"/>
            <p:cNvSpPr/>
            <p:nvPr/>
          </p:nvSpPr>
          <p:spPr>
            <a:xfrm flipH="1">
              <a:off x="1440" y="2784"/>
              <a:ext cx="768" cy="384"/>
            </a:xfrm>
            <a:prstGeom prst="line">
              <a:avLst/>
            </a:prstGeom>
            <a:ln w="9525" cap="flat" cmpd="sng">
              <a:solidFill>
                <a:schemeClr val="tx1"/>
              </a:solidFill>
              <a:prstDash val="solid"/>
              <a:round/>
              <a:headEnd type="none" w="med" len="med"/>
              <a:tailEnd type="triangle" w="med" len="med"/>
            </a:ln>
          </p:spPr>
        </p:sp>
        <p:sp>
          <p:nvSpPr>
            <p:cNvPr id="19472" name="文本框 219149"/>
            <p:cNvSpPr txBox="1"/>
            <p:nvPr/>
          </p:nvSpPr>
          <p:spPr>
            <a:xfrm>
              <a:off x="1628" y="279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19473" name="文本框 219150"/>
            <p:cNvSpPr txBox="1"/>
            <p:nvPr/>
          </p:nvSpPr>
          <p:spPr>
            <a:xfrm>
              <a:off x="2246" y="312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19474" name="文本框 219151"/>
            <p:cNvSpPr txBox="1"/>
            <p:nvPr/>
          </p:nvSpPr>
          <p:spPr>
            <a:xfrm>
              <a:off x="3302" y="279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19475" name="任意多边形 219152"/>
            <p:cNvSpPr/>
            <p:nvPr/>
          </p:nvSpPr>
          <p:spPr>
            <a:xfrm>
              <a:off x="2732" y="2784"/>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19476" name="文本框 219153"/>
            <p:cNvSpPr txBox="1"/>
            <p:nvPr/>
          </p:nvSpPr>
          <p:spPr>
            <a:xfrm>
              <a:off x="2726" y="3029"/>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sp>
        <p:nvSpPr>
          <p:cNvPr id="19460" name="标题 219137"/>
          <p:cNvSpPr>
            <a:spLocks noGrp="1"/>
          </p:cNvSpPr>
          <p:nvPr>
            <p:ph type="title"/>
          </p:nvPr>
        </p:nvSpPr>
        <p:spPr>
          <a:xfrm>
            <a:off x="160655" y="1150620"/>
            <a:ext cx="6974205" cy="511175"/>
          </a:xfrm>
        </p:spPr>
        <p:txBody>
          <a:bodyPr anchor="b"/>
          <a:lstStyle/>
          <a:p>
            <a:r>
              <a:rPr lang="zh-CN" altLang="en-US" sz="2800" b="0" dirty="0">
                <a:solidFill>
                  <a:srgbClr val="CC3300"/>
                </a:solidFill>
                <a:latin typeface="宋体" panose="02010600030101010101" pitchFamily="2" charset="-122"/>
              </a:rPr>
              <a:t>（</a:t>
            </a:r>
            <a:r>
              <a:rPr lang="en-US" altLang="zh-CN" sz="2800" b="0" dirty="0">
                <a:solidFill>
                  <a:srgbClr val="CC3300"/>
                </a:solidFill>
                <a:latin typeface="宋体" panose="02010600030101010101" pitchFamily="2" charset="-122"/>
              </a:rPr>
              <a:t>4</a:t>
            </a:r>
            <a:r>
              <a:rPr lang="zh-CN" altLang="en-US" sz="2800" b="0" dirty="0">
                <a:solidFill>
                  <a:srgbClr val="CC3300"/>
                </a:solidFill>
                <a:latin typeface="宋体" panose="02010600030101010101" pitchFamily="2" charset="-122"/>
              </a:rPr>
              <a:t>）由初始冲突向量</a:t>
            </a:r>
            <a:r>
              <a:rPr lang="en-US" altLang="zh-CN" sz="2800" b="0">
                <a:solidFill>
                  <a:srgbClr val="CC3300"/>
                </a:solidFill>
                <a:latin typeface="宋体" panose="02010600030101010101" pitchFamily="2" charset="-122"/>
              </a:rPr>
              <a:t>C</a:t>
            </a:r>
            <a:r>
              <a:rPr lang="en-US" altLang="zh-CN" sz="2800" b="0" baseline="-20000">
                <a:solidFill>
                  <a:srgbClr val="CC3300"/>
                </a:solidFill>
                <a:latin typeface="宋体" panose="02010600030101010101" pitchFamily="2" charset="-122"/>
              </a:rPr>
              <a:t>0</a:t>
            </a:r>
            <a:r>
              <a:rPr lang="zh-CN" altLang="en-US" sz="2800" b="0" dirty="0">
                <a:solidFill>
                  <a:srgbClr val="CC3300"/>
                </a:solidFill>
                <a:latin typeface="宋体" panose="02010600030101010101" pitchFamily="2" charset="-122"/>
              </a:rPr>
              <a:t>形成状态转换图</a:t>
            </a:r>
            <a:endParaRPr lang="zh-CN" altLang="en-US" sz="2800" b="0">
              <a:solidFill>
                <a:srgbClr val="CC3300"/>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方法：</a:t>
            </a:r>
            <a:r>
              <a:rPr lang="zh-CN" altLang="en-US" sz="2400" dirty="0">
                <a:solidFill>
                  <a:schemeClr val="tx1"/>
                </a:solidFill>
                <a:latin typeface="宋体" panose="02010600030101010101" pitchFamily="2" charset="-122"/>
              </a:rPr>
              <a:t>冲突向量</a:t>
            </a:r>
            <a:r>
              <a:rPr lang="en-US" altLang="zh-CN" sz="2400">
                <a:solidFill>
                  <a:schemeClr val="tx1"/>
                </a:solidFill>
                <a:latin typeface="宋体" panose="02010600030101010101" pitchFamily="2" charset="-122"/>
              </a:rPr>
              <a:t>C0</a:t>
            </a:r>
            <a:r>
              <a:rPr lang="zh-CN" altLang="en-US" sz="2400" dirty="0">
                <a:solidFill>
                  <a:schemeClr val="tx1"/>
                </a:solidFill>
                <a:latin typeface="宋体" panose="02010600030101010101" pitchFamily="2" charset="-122"/>
              </a:rPr>
              <a:t>经过移位后和后续指令（该指令仍然具备冲突向量</a:t>
            </a:r>
            <a:r>
              <a:rPr lang="en-US" altLang="zh-CN" sz="2400">
                <a:solidFill>
                  <a:schemeClr val="tx1"/>
                </a:solidFill>
                <a:latin typeface="宋体" panose="02010600030101010101" pitchFamily="2" charset="-122"/>
              </a:rPr>
              <a:t>C0</a:t>
            </a:r>
            <a:r>
              <a:rPr lang="zh-CN" altLang="en-US" sz="2400">
                <a:solidFill>
                  <a:schemeClr val="tx1"/>
                </a:solidFill>
                <a:latin typeface="宋体" panose="02010600030101010101" pitchFamily="2" charset="-122"/>
              </a:rPr>
              <a:t>特征</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求或</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得出新的冲突向量</a:t>
            </a:r>
            <a:r>
              <a:rPr lang="en-US" altLang="zh-CN" sz="2400" err="1">
                <a:solidFill>
                  <a:schemeClr val="tx1"/>
                </a:solidFill>
                <a:latin typeface="宋体" panose="02010600030101010101" pitchFamily="2" charset="-122"/>
              </a:rPr>
              <a:t>C</a:t>
            </a:r>
            <a:r>
              <a:rPr lang="en-US" altLang="zh-CN" sz="2400" baseline="-25000" err="1">
                <a:solidFill>
                  <a:schemeClr val="tx1"/>
                </a:solidFill>
                <a:latin typeface="宋体" panose="02010600030101010101" pitchFamily="2" charset="-122"/>
              </a:rPr>
              <a:t>i</a:t>
            </a:r>
          </a:p>
        </p:txBody>
      </p:sp>
      <p:pic>
        <p:nvPicPr>
          <p:cNvPr id="3" name="图片 2"/>
          <p:cNvPicPr>
            <a:picLocks noChangeAspect="1"/>
          </p:cNvPicPr>
          <p:nvPr/>
        </p:nvPicPr>
        <p:blipFill>
          <a:blip r:embed="rId3"/>
          <a:stretch>
            <a:fillRect/>
          </a:stretch>
        </p:blipFill>
        <p:spPr>
          <a:xfrm>
            <a:off x="7305675" y="2057400"/>
            <a:ext cx="4012565" cy="442849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4024" y="410845"/>
            <a:ext cx="3269343" cy="511110"/>
          </a:xfrm>
        </p:spPr>
        <p:txBody>
          <a:bodyPr>
            <a:normAutofit/>
          </a:bodyPr>
          <a:lstStyle/>
          <a:p>
            <a:r>
              <a:rPr dirty="0"/>
              <a:t>4.1.1  重叠方式</a:t>
            </a:r>
          </a:p>
        </p:txBody>
      </p:sp>
      <p:sp>
        <p:nvSpPr>
          <p:cNvPr id="31" name="矩形 30"/>
          <p:cNvSpPr/>
          <p:nvPr/>
        </p:nvSpPr>
        <p:spPr>
          <a:xfrm>
            <a:off x="701040" y="1273810"/>
            <a:ext cx="10194290" cy="5077460"/>
          </a:xfrm>
          <a:prstGeom prst="rect">
            <a:avLst/>
          </a:prstGeom>
        </p:spPr>
        <p:txBody>
          <a:bodyPr wrap="square">
            <a:spAutoFit/>
            <a:scene3d>
              <a:camera prst="orthographicFront"/>
              <a:lightRig rig="threePt" dir="t"/>
            </a:scene3d>
          </a:bodyPr>
          <a:lstStyle/>
          <a:p>
            <a:pPr fontAlgn="auto">
              <a:lnSpc>
                <a:spcPct val="100000"/>
              </a:lnSpc>
            </a:pPr>
            <a:r>
              <a:rPr sz="3600" dirty="0">
                <a:sym typeface="+mn-ea"/>
              </a:rPr>
              <a:t>并行性概念：</a:t>
            </a:r>
          </a:p>
          <a:p>
            <a:pPr fontAlgn="auto">
              <a:lnSpc>
                <a:spcPct val="100000"/>
              </a:lnSpc>
            </a:pPr>
            <a:r>
              <a:rPr sz="3600" dirty="0">
                <a:sym typeface="+mn-ea"/>
              </a:rPr>
              <a:t>并行</a:t>
            </a:r>
          </a:p>
          <a:p>
            <a:pPr marL="342900" indent="-342900" fontAlgn="auto">
              <a:lnSpc>
                <a:spcPct val="100000"/>
              </a:lnSpc>
              <a:buFont typeface="Arial" panose="020B0604020202020204" pitchFamily="34" charset="0"/>
              <a:buChar char="•"/>
            </a:pPr>
            <a:r>
              <a:rPr sz="3600" dirty="0">
                <a:sym typeface="+mn-ea"/>
              </a:rPr>
              <a:t>为啥并行</a:t>
            </a:r>
          </a:p>
          <a:p>
            <a:pPr fontAlgn="auto">
              <a:lnSpc>
                <a:spcPct val="100000"/>
              </a:lnSpc>
            </a:pPr>
            <a:r>
              <a:rPr sz="3600" dirty="0">
                <a:sym typeface="+mn-ea"/>
              </a:rPr>
              <a:t>提高机器处理速度</a:t>
            </a:r>
          </a:p>
          <a:p>
            <a:pPr marL="342900" indent="-342900" fontAlgn="auto">
              <a:lnSpc>
                <a:spcPct val="100000"/>
              </a:lnSpc>
              <a:buFont typeface="Arial" panose="020B0604020202020204" pitchFamily="34" charset="0"/>
              <a:buChar char="•"/>
            </a:pPr>
            <a:r>
              <a:rPr sz="3600" dirty="0">
                <a:sym typeface="+mn-ea"/>
              </a:rPr>
              <a:t> 并行性＝设备的简单重复？</a:t>
            </a:r>
          </a:p>
          <a:p>
            <a:pPr fontAlgn="auto">
              <a:lnSpc>
                <a:spcPct val="100000"/>
              </a:lnSpc>
            </a:pPr>
            <a:r>
              <a:rPr sz="3600" dirty="0">
                <a:sym typeface="+mn-ea"/>
              </a:rPr>
              <a:t>No </a:t>
            </a:r>
          </a:p>
          <a:p>
            <a:pPr fontAlgn="auto">
              <a:lnSpc>
                <a:spcPct val="100000"/>
              </a:lnSpc>
            </a:pPr>
            <a:endParaRPr sz="3600" dirty="0">
              <a:sym typeface="+mn-ea"/>
            </a:endParaRPr>
          </a:p>
          <a:p>
            <a:pPr fontAlgn="auto">
              <a:lnSpc>
                <a:spcPct val="100000"/>
              </a:lnSpc>
            </a:pPr>
            <a:r>
              <a:rPr sz="3600" dirty="0">
                <a:sym typeface="+mn-ea"/>
              </a:rPr>
              <a:t>还可以是：指令先行提取技术、流水线技术、并发执行多道程序等</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50</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325120" y="1198245"/>
            <a:ext cx="5450840" cy="1828800"/>
          </a:xfrm>
        </p:spPr>
        <p:txBody>
          <a:bodyPr anchor="t"/>
          <a:lstStyle/>
          <a:p>
            <a:pPr>
              <a:lnSpc>
                <a:spcPct val="90000"/>
              </a:lnSpc>
            </a:pPr>
            <a:r>
              <a:rPr lang="en-US" altLang="zh-CN" sz="2400">
                <a:solidFill>
                  <a:srgbClr val="CC6600"/>
                </a:solidFill>
                <a:latin typeface="宋体" panose="02010600030101010101" pitchFamily="2" charset="-122"/>
                <a:sym typeface="+mn-ea"/>
              </a:rPr>
              <a:t>b.</a:t>
            </a:r>
            <a:r>
              <a:rPr lang="zh-CN" altLang="en-US" sz="2400" err="1">
                <a:latin typeface="宋体" panose="02010600030101010101" pitchFamily="2" charset="-122"/>
                <a:sym typeface="+mn-ea"/>
              </a:rPr>
              <a:t>各</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再每过一拍逻辑右移一位，若移出</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，允许后续指令进入，再与</a:t>
            </a:r>
            <a:r>
              <a:rPr lang="en-US" altLang="zh-CN" sz="2400">
                <a:latin typeface="宋体" panose="02010600030101010101" pitchFamily="2" charset="-122"/>
                <a:sym typeface="+mn-ea"/>
              </a:rPr>
              <a:t>C</a:t>
            </a:r>
            <a:r>
              <a:rPr lang="en-US" altLang="zh-CN" sz="2400" baseline="-20000">
                <a:latin typeface="宋体" panose="02010600030101010101" pitchFamily="2" charset="-122"/>
                <a:sym typeface="+mn-ea"/>
              </a:rPr>
              <a:t>0</a:t>
            </a:r>
            <a:r>
              <a:rPr lang="zh-CN" altLang="en-US" sz="2400" dirty="0">
                <a:latin typeface="宋体" panose="02010600030101010101" pitchFamily="2" charset="-122"/>
                <a:sym typeface="+mn-ea"/>
              </a:rPr>
              <a:t>按位“或”，形成新的冲突向量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r>
              <a:rPr lang="zh-CN" altLang="en-US" sz="2400" dirty="0">
                <a:latin typeface="宋体" panose="02010600030101010101" pitchFamily="2" charset="-122"/>
                <a:sym typeface="+mn-ea"/>
              </a:rPr>
              <a:t>；（如何判断？可以根据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a:t>
            </a:r>
            <a:endParaRPr lang="zh-CN" altLang="en-US" sz="2400">
              <a:solidFill>
                <a:schemeClr val="tx1"/>
              </a:solidFill>
              <a:latin typeface="宋体" panose="02010600030101010101" pitchFamily="2" charset="-122"/>
            </a:endParaRPr>
          </a:p>
          <a:p>
            <a:pPr>
              <a:lnSpc>
                <a:spcPct val="90000"/>
              </a:lnSpc>
            </a:pPr>
            <a:endParaRPr lang="zh-CN" altLang="en-US" sz="2400">
              <a:solidFill>
                <a:schemeClr val="tx1"/>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ym typeface="+mn-ea"/>
              </a:rPr>
              <a:t>方法：</a:t>
            </a:r>
            <a:r>
              <a:rPr lang="zh-CN" altLang="en-US" sz="2400" dirty="0">
                <a:latin typeface="宋体" panose="02010600030101010101" pitchFamily="2" charset="-122"/>
                <a:sym typeface="+mn-ea"/>
              </a:rPr>
              <a:t>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经过移位后（可以根据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是第几位就移几位）和后续指令（仍然是冲突向量</a:t>
            </a:r>
            <a:r>
              <a:rPr lang="en-US" altLang="zh-CN" sz="2400">
                <a:latin typeface="宋体" panose="02010600030101010101" pitchFamily="2" charset="-122"/>
                <a:sym typeface="+mn-ea"/>
              </a:rPr>
              <a:t>C0</a:t>
            </a:r>
            <a:r>
              <a:rPr lang="zh-CN" altLang="en-US" sz="2400">
                <a:latin typeface="宋体" panose="02010600030101010101" pitchFamily="2" charset="-122"/>
                <a:sym typeface="+mn-ea"/>
              </a:rPr>
              <a:t>，</a:t>
            </a:r>
            <a:r>
              <a:rPr lang="zh-CN" altLang="en-US" sz="2400" dirty="0">
                <a:latin typeface="宋体" panose="02010600030101010101" pitchFamily="2" charset="-122"/>
                <a:sym typeface="+mn-ea"/>
              </a:rPr>
              <a:t>因为每次新启动的指令都是具有冲突向量</a:t>
            </a:r>
            <a:r>
              <a:rPr lang="en-US" altLang="zh-CN" sz="2400">
                <a:latin typeface="宋体" panose="02010600030101010101" pitchFamily="2" charset="-122"/>
                <a:sym typeface="+mn-ea"/>
              </a:rPr>
              <a:t>C0</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求或</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得出新的冲突向量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endParaRPr lang="en-US" altLang="zh-CN" sz="2400">
              <a:solidFill>
                <a:schemeClr val="tx1"/>
              </a:solidFill>
              <a:latin typeface="宋体" panose="02010600030101010101" pitchFamily="2" charset="-122"/>
            </a:endParaRPr>
          </a:p>
        </p:txBody>
      </p:sp>
      <p:grpSp>
        <p:nvGrpSpPr>
          <p:cNvPr id="222212" name="组合 222211"/>
          <p:cNvGrpSpPr/>
          <p:nvPr/>
        </p:nvGrpSpPr>
        <p:grpSpPr>
          <a:xfrm>
            <a:off x="523875" y="3226435"/>
            <a:ext cx="5486400" cy="2438400"/>
            <a:chOff x="816" y="240"/>
            <a:chExt cx="3456" cy="1536"/>
          </a:xfrm>
        </p:grpSpPr>
        <p:sp>
          <p:nvSpPr>
            <p:cNvPr id="23558" name="流程图: 终止 222212"/>
            <p:cNvSpPr/>
            <p:nvPr/>
          </p:nvSpPr>
          <p:spPr>
            <a:xfrm>
              <a:off x="1968" y="480"/>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23559" name="流程图: 终止 222213"/>
            <p:cNvSpPr/>
            <p:nvPr/>
          </p:nvSpPr>
          <p:spPr>
            <a:xfrm>
              <a:off x="816" y="105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23560" name="流程图: 终止 222214"/>
            <p:cNvSpPr/>
            <p:nvPr/>
          </p:nvSpPr>
          <p:spPr>
            <a:xfrm>
              <a:off x="3072" y="105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23561" name="流程图: 终止 222215"/>
            <p:cNvSpPr/>
            <p:nvPr/>
          </p:nvSpPr>
          <p:spPr>
            <a:xfrm>
              <a:off x="816"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23562" name="流程图: 终止 222216"/>
            <p:cNvSpPr/>
            <p:nvPr/>
          </p:nvSpPr>
          <p:spPr>
            <a:xfrm>
              <a:off x="3072"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10111111</a:t>
              </a:r>
            </a:p>
          </p:txBody>
        </p:sp>
        <p:sp>
          <p:nvSpPr>
            <p:cNvPr id="23563" name="文本框 222217"/>
            <p:cNvSpPr txBox="1"/>
            <p:nvPr/>
          </p:nvSpPr>
          <p:spPr>
            <a:xfrm>
              <a:off x="2544" y="240"/>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23564" name="直接连接符 222218"/>
            <p:cNvSpPr/>
            <p:nvPr/>
          </p:nvSpPr>
          <p:spPr>
            <a:xfrm>
              <a:off x="2544" y="288"/>
              <a:ext cx="0" cy="192"/>
            </a:xfrm>
            <a:prstGeom prst="line">
              <a:avLst/>
            </a:prstGeom>
            <a:ln w="9525" cap="flat" cmpd="sng">
              <a:solidFill>
                <a:schemeClr val="tx1"/>
              </a:solidFill>
              <a:prstDash val="solid"/>
              <a:round/>
              <a:headEnd type="none" w="med" len="med"/>
              <a:tailEnd type="triangle" w="med" len="med"/>
            </a:ln>
          </p:spPr>
        </p:sp>
        <p:sp>
          <p:nvSpPr>
            <p:cNvPr id="23565" name="直接连接符 222219"/>
            <p:cNvSpPr/>
            <p:nvPr/>
          </p:nvSpPr>
          <p:spPr>
            <a:xfrm>
              <a:off x="1440" y="1248"/>
              <a:ext cx="0" cy="336"/>
            </a:xfrm>
            <a:prstGeom prst="line">
              <a:avLst/>
            </a:prstGeom>
            <a:ln w="9525" cap="flat" cmpd="sng">
              <a:solidFill>
                <a:schemeClr val="tx1"/>
              </a:solidFill>
              <a:prstDash val="solid"/>
              <a:round/>
              <a:headEnd type="none" w="med" len="med"/>
              <a:tailEnd type="triangle" w="med" len="med"/>
            </a:ln>
          </p:spPr>
        </p:sp>
        <p:sp>
          <p:nvSpPr>
            <p:cNvPr id="23566" name="直接连接符 222220"/>
            <p:cNvSpPr/>
            <p:nvPr/>
          </p:nvSpPr>
          <p:spPr>
            <a:xfrm flipH="1">
              <a:off x="1872" y="672"/>
              <a:ext cx="720" cy="912"/>
            </a:xfrm>
            <a:prstGeom prst="line">
              <a:avLst/>
            </a:prstGeom>
            <a:ln w="9525" cap="flat" cmpd="sng">
              <a:solidFill>
                <a:schemeClr val="tx1"/>
              </a:solidFill>
              <a:prstDash val="solid"/>
              <a:round/>
              <a:headEnd type="none" w="med" len="med"/>
              <a:tailEnd type="triangle" w="med" len="med"/>
            </a:ln>
          </p:spPr>
        </p:sp>
        <p:sp>
          <p:nvSpPr>
            <p:cNvPr id="23567" name="直接连接符 222221"/>
            <p:cNvSpPr/>
            <p:nvPr/>
          </p:nvSpPr>
          <p:spPr>
            <a:xfrm>
              <a:off x="2976" y="672"/>
              <a:ext cx="672" cy="384"/>
            </a:xfrm>
            <a:prstGeom prst="line">
              <a:avLst/>
            </a:prstGeom>
            <a:ln w="9525" cap="flat" cmpd="sng">
              <a:solidFill>
                <a:schemeClr val="tx1"/>
              </a:solidFill>
              <a:prstDash val="solid"/>
              <a:round/>
              <a:headEnd type="none" w="med" len="med"/>
              <a:tailEnd type="triangle" w="med" len="med"/>
            </a:ln>
          </p:spPr>
        </p:sp>
        <p:sp>
          <p:nvSpPr>
            <p:cNvPr id="23568" name="直接连接符 222222"/>
            <p:cNvSpPr/>
            <p:nvPr/>
          </p:nvSpPr>
          <p:spPr>
            <a:xfrm>
              <a:off x="3696" y="1248"/>
              <a:ext cx="0" cy="336"/>
            </a:xfrm>
            <a:prstGeom prst="line">
              <a:avLst/>
            </a:prstGeom>
            <a:ln w="9525" cap="flat" cmpd="sng">
              <a:solidFill>
                <a:schemeClr val="tx1"/>
              </a:solidFill>
              <a:prstDash val="solid"/>
              <a:round/>
              <a:headEnd type="none" w="med" len="med"/>
              <a:tailEnd type="triangle" w="med" len="med"/>
            </a:ln>
          </p:spPr>
        </p:sp>
        <p:sp>
          <p:nvSpPr>
            <p:cNvPr id="23569" name="直接连接符 222223"/>
            <p:cNvSpPr/>
            <p:nvPr/>
          </p:nvSpPr>
          <p:spPr>
            <a:xfrm flipH="1">
              <a:off x="1440" y="672"/>
              <a:ext cx="768" cy="384"/>
            </a:xfrm>
            <a:prstGeom prst="line">
              <a:avLst/>
            </a:prstGeom>
            <a:ln w="9525" cap="flat" cmpd="sng">
              <a:solidFill>
                <a:schemeClr val="tx1"/>
              </a:solidFill>
              <a:prstDash val="solid"/>
              <a:round/>
              <a:headEnd type="none" w="med" len="med"/>
              <a:tailEnd type="triangle" w="med" len="med"/>
            </a:ln>
          </p:spPr>
        </p:sp>
        <p:sp>
          <p:nvSpPr>
            <p:cNvPr id="23570" name="任意多边形 222224"/>
            <p:cNvSpPr/>
            <p:nvPr/>
          </p:nvSpPr>
          <p:spPr>
            <a:xfrm>
              <a:off x="1056" y="576"/>
              <a:ext cx="912" cy="480"/>
            </a:xfrm>
            <a:custGeom>
              <a:avLst/>
              <a:gdLst/>
              <a:ahLst/>
              <a:cxnLst/>
              <a:rect l="0" t="0" r="0" b="0"/>
              <a:pathLst>
                <a:path w="992" h="480">
                  <a:moveTo>
                    <a:pt x="224" y="480"/>
                  </a:moveTo>
                  <a:cubicBezTo>
                    <a:pt x="112" y="400"/>
                    <a:pt x="0" y="320"/>
                    <a:pt x="128" y="240"/>
                  </a:cubicBezTo>
                  <a:cubicBezTo>
                    <a:pt x="256" y="160"/>
                    <a:pt x="848" y="40"/>
                    <a:pt x="992"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3571" name="任意多边形 222225"/>
            <p:cNvSpPr/>
            <p:nvPr/>
          </p:nvSpPr>
          <p:spPr>
            <a:xfrm>
              <a:off x="3168" y="624"/>
              <a:ext cx="912" cy="432"/>
            </a:xfrm>
            <a:custGeom>
              <a:avLst/>
              <a:gdLst/>
              <a:ahLst/>
              <a:cxnLst/>
              <a:rect l="0" t="0" r="0" b="0"/>
              <a:pathLst>
                <a:path w="912" h="432">
                  <a:moveTo>
                    <a:pt x="912" y="432"/>
                  </a:moveTo>
                  <a:cubicBezTo>
                    <a:pt x="868" y="300"/>
                    <a:pt x="824" y="168"/>
                    <a:pt x="672" y="96"/>
                  </a:cubicBezTo>
                  <a:cubicBezTo>
                    <a:pt x="520" y="24"/>
                    <a:pt x="112" y="16"/>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3572" name="文本框 222226"/>
            <p:cNvSpPr txBox="1"/>
            <p:nvPr/>
          </p:nvSpPr>
          <p:spPr>
            <a:xfrm>
              <a:off x="1628" y="681"/>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3573" name="文本框 222227"/>
            <p:cNvSpPr txBox="1"/>
            <p:nvPr/>
          </p:nvSpPr>
          <p:spPr>
            <a:xfrm>
              <a:off x="2246" y="1017"/>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3574" name="文本框 222228"/>
            <p:cNvSpPr txBox="1"/>
            <p:nvPr/>
          </p:nvSpPr>
          <p:spPr>
            <a:xfrm>
              <a:off x="1436" y="130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3575" name="文本框 222229"/>
            <p:cNvSpPr txBox="1"/>
            <p:nvPr/>
          </p:nvSpPr>
          <p:spPr>
            <a:xfrm>
              <a:off x="3686" y="130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3576" name="文本框 222230"/>
            <p:cNvSpPr txBox="1"/>
            <p:nvPr/>
          </p:nvSpPr>
          <p:spPr>
            <a:xfrm>
              <a:off x="3302" y="681"/>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3577" name="文本框 222231"/>
            <p:cNvSpPr txBox="1"/>
            <p:nvPr/>
          </p:nvSpPr>
          <p:spPr>
            <a:xfrm>
              <a:off x="4032" y="768"/>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3578" name="文本框 222232"/>
            <p:cNvSpPr txBox="1"/>
            <p:nvPr/>
          </p:nvSpPr>
          <p:spPr>
            <a:xfrm>
              <a:off x="912" y="768"/>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3579" name="任意多边形 222233"/>
            <p:cNvSpPr/>
            <p:nvPr/>
          </p:nvSpPr>
          <p:spPr>
            <a:xfrm>
              <a:off x="2732" y="672"/>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23580" name="文本框 222234"/>
            <p:cNvSpPr txBox="1"/>
            <p:nvPr/>
          </p:nvSpPr>
          <p:spPr>
            <a:xfrm>
              <a:off x="2726" y="917"/>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graphicFrame>
        <p:nvGraphicFramePr>
          <p:cNvPr id="6" name="对象 223235"/>
          <p:cNvGraphicFramePr/>
          <p:nvPr/>
        </p:nvGraphicFramePr>
        <p:xfrm>
          <a:off x="7058025" y="2720340"/>
          <a:ext cx="4495800" cy="3908425"/>
        </p:xfrm>
        <a:graphic>
          <a:graphicData uri="http://schemas.openxmlformats.org/presentationml/2006/ole">
            <mc:AlternateContent xmlns:mc="http://schemas.openxmlformats.org/markup-compatibility/2006">
              <mc:Choice xmlns:v="urn:schemas-microsoft-com:vml" Requires="v">
                <p:oleObj spid="_x0000_s17410" r:id="rId4" imgW="3296285" imgH="2867660" progId="Excel.Sheet.8">
                  <p:embed/>
                </p:oleObj>
              </mc:Choice>
              <mc:Fallback>
                <p:oleObj r:id="rId4" imgW="3296285" imgH="2867660" progId="Excel.Sheet.8">
                  <p:embed/>
                  <p:pic>
                    <p:nvPicPr>
                      <p:cNvPr id="0" name="图片 3079"/>
                      <p:cNvPicPr/>
                      <p:nvPr/>
                    </p:nvPicPr>
                    <p:blipFill>
                      <a:blip r:embed="rId5"/>
                      <a:stretch>
                        <a:fillRect/>
                      </a:stretch>
                    </p:blipFill>
                    <p:spPr>
                      <a:xfrm>
                        <a:off x="7058025" y="2720340"/>
                        <a:ext cx="4495800" cy="3908425"/>
                      </a:xfrm>
                      <a:prstGeom prst="rect">
                        <a:avLst/>
                      </a:prstGeom>
                      <a:noFill/>
                      <a:ln w="38100">
                        <a:noFill/>
                        <a:miter/>
                      </a:ln>
                    </p:spPr>
                  </p:pic>
                </p:oleObj>
              </mc:Fallback>
            </mc:AlternateContent>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51</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325120" y="1083945"/>
            <a:ext cx="5840730" cy="2159000"/>
          </a:xfrm>
        </p:spPr>
        <p:txBody>
          <a:bodyPr anchor="t">
            <a:normAutofit fontScale="70000"/>
          </a:bodyPr>
          <a:lstStyle/>
          <a:p>
            <a:pPr fontAlgn="auto">
              <a:lnSpc>
                <a:spcPts val="2640"/>
              </a:lnSpc>
            </a:pPr>
            <a:r>
              <a:rPr lang="en-US" altLang="zh-CN" sz="3430">
                <a:solidFill>
                  <a:srgbClr val="CC6600"/>
                </a:solidFill>
                <a:latin typeface="宋体" panose="02010600030101010101" pitchFamily="2" charset="-122"/>
                <a:sym typeface="+mn-ea"/>
              </a:rPr>
              <a:t>c.</a:t>
            </a:r>
            <a:r>
              <a:rPr lang="zh-CN" altLang="en-US" sz="3430" dirty="0">
                <a:latin typeface="宋体" panose="02010600030101010101" pitchFamily="2" charset="-122"/>
                <a:sym typeface="+mn-ea"/>
              </a:rPr>
              <a:t>重复上一步骤，直到不再生成新的冲突向量为止。（如何判断？可以根据</a:t>
            </a:r>
            <a:r>
              <a:rPr lang="en-US" altLang="zh-CN" sz="3430" dirty="0">
                <a:latin typeface="宋体" panose="02010600030101010101" pitchFamily="2" charset="-122"/>
                <a:sym typeface="+mn-ea"/>
              </a:rPr>
              <a:t>C</a:t>
            </a:r>
            <a:r>
              <a:rPr lang="zh-CN" altLang="en-US" sz="3430" dirty="0">
                <a:latin typeface="宋体" panose="02010600030101010101" pitchFamily="2" charset="-122"/>
                <a:sym typeface="+mn-ea"/>
              </a:rPr>
              <a:t>中的</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，移位，移出</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，但不产生新冲突向量。但是有个特例：如果本例有个状态是全</a:t>
            </a:r>
            <a:r>
              <a:rPr lang="en-US" altLang="zh-CN" sz="3430" dirty="0">
                <a:latin typeface="宋体" panose="02010600030101010101" pitchFamily="2" charset="-122"/>
                <a:sym typeface="+mn-ea"/>
              </a:rPr>
              <a:t>1</a:t>
            </a:r>
            <a:r>
              <a:rPr lang="zh-CN" altLang="en-US" sz="3430" dirty="0">
                <a:latin typeface="宋体" panose="02010600030101010101" pitchFamily="2" charset="-122"/>
                <a:sym typeface="+mn-ea"/>
              </a:rPr>
              <a:t>，</a:t>
            </a:r>
            <a:r>
              <a:rPr lang="en-US" altLang="zh-CN" sz="3430" dirty="0">
                <a:latin typeface="宋体" panose="02010600030101010101" pitchFamily="2" charset="-122"/>
                <a:sym typeface="+mn-ea"/>
              </a:rPr>
              <a:t>11111111</a:t>
            </a:r>
            <a:r>
              <a:rPr lang="zh-CN" altLang="en-US" sz="3430" dirty="0">
                <a:latin typeface="宋体" panose="02010600030101010101" pitchFamily="2" charset="-122"/>
                <a:sym typeface="+mn-ea"/>
              </a:rPr>
              <a:t>。则需要隔</a:t>
            </a:r>
            <a:r>
              <a:rPr lang="en-US" altLang="zh-CN" sz="3430" dirty="0">
                <a:latin typeface="宋体" panose="02010600030101010101" pitchFamily="2" charset="-122"/>
                <a:sym typeface="+mn-ea"/>
              </a:rPr>
              <a:t>9</a:t>
            </a:r>
            <a:r>
              <a:rPr lang="zh-CN" altLang="en-US" sz="3430" dirty="0">
                <a:latin typeface="宋体" panose="02010600030101010101" pitchFamily="2" charset="-122"/>
                <a:sym typeface="+mn-ea"/>
              </a:rPr>
              <a:t>隔周期，即所有状态前加</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，按</a:t>
            </a:r>
            <a:r>
              <a:rPr lang="en-US" altLang="zh-CN" sz="3430" dirty="0">
                <a:latin typeface="宋体" panose="02010600030101010101" pitchFamily="2" charset="-122"/>
                <a:sym typeface="+mn-ea"/>
              </a:rPr>
              <a:t>011111111</a:t>
            </a:r>
            <a:r>
              <a:rPr lang="zh-CN" altLang="en-US" sz="3430" dirty="0">
                <a:latin typeface="宋体" panose="02010600030101010101" pitchFamily="2" charset="-122"/>
                <a:sym typeface="+mn-ea"/>
              </a:rPr>
              <a:t>处理）</a:t>
            </a:r>
            <a:endParaRPr lang="zh-CN" altLang="en-US" sz="3430">
              <a:solidFill>
                <a:schemeClr val="tx1"/>
              </a:solidFill>
              <a:latin typeface="宋体" panose="02010600030101010101" pitchFamily="2" charset="-122"/>
            </a:endParaRPr>
          </a:p>
          <a:p>
            <a:pPr>
              <a:lnSpc>
                <a:spcPct val="90000"/>
              </a:lnSpc>
            </a:pPr>
            <a:endParaRPr lang="zh-CN" altLang="en-US" sz="3430">
              <a:solidFill>
                <a:schemeClr val="tx1"/>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ym typeface="+mn-ea"/>
              </a:rPr>
              <a:t>方法：</a:t>
            </a:r>
            <a:r>
              <a:rPr lang="zh-CN" altLang="en-US" sz="2400" dirty="0">
                <a:latin typeface="宋体" panose="02010600030101010101" pitchFamily="2" charset="-122"/>
                <a:sym typeface="+mn-ea"/>
              </a:rPr>
              <a:t>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经过移位后（可以根据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是第几位就移几位）和后续指令（仍然是冲突向量</a:t>
            </a:r>
            <a:r>
              <a:rPr lang="en-US" altLang="zh-CN" sz="2400">
                <a:latin typeface="宋体" panose="02010600030101010101" pitchFamily="2" charset="-122"/>
                <a:sym typeface="+mn-ea"/>
              </a:rPr>
              <a:t>C0</a:t>
            </a:r>
            <a:r>
              <a:rPr lang="zh-CN" altLang="en-US" sz="2400">
                <a:latin typeface="宋体" panose="02010600030101010101" pitchFamily="2" charset="-122"/>
                <a:sym typeface="+mn-ea"/>
              </a:rPr>
              <a:t>，</a:t>
            </a:r>
            <a:r>
              <a:rPr lang="zh-CN" altLang="en-US" sz="2400" dirty="0">
                <a:latin typeface="宋体" panose="02010600030101010101" pitchFamily="2" charset="-122"/>
                <a:sym typeface="+mn-ea"/>
              </a:rPr>
              <a:t>因为每次新启动的指令都是具有冲突向量</a:t>
            </a:r>
            <a:r>
              <a:rPr lang="en-US" altLang="zh-CN" sz="2400">
                <a:latin typeface="宋体" panose="02010600030101010101" pitchFamily="2" charset="-122"/>
                <a:sym typeface="+mn-ea"/>
              </a:rPr>
              <a:t>C0</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求或</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得出新的冲突向量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endParaRPr lang="en-US" altLang="zh-CN" sz="2400">
              <a:solidFill>
                <a:schemeClr val="tx1"/>
              </a:solidFill>
              <a:latin typeface="宋体" panose="02010600030101010101" pitchFamily="2" charset="-122"/>
            </a:endParaRPr>
          </a:p>
        </p:txBody>
      </p:sp>
      <p:grpSp>
        <p:nvGrpSpPr>
          <p:cNvPr id="224260" name="组合 224259"/>
          <p:cNvGrpSpPr/>
          <p:nvPr/>
        </p:nvGrpSpPr>
        <p:grpSpPr>
          <a:xfrm>
            <a:off x="298450" y="3281680"/>
            <a:ext cx="7086600" cy="2438400"/>
            <a:chOff x="384" y="768"/>
            <a:chExt cx="4464" cy="1536"/>
          </a:xfrm>
        </p:grpSpPr>
        <p:sp>
          <p:nvSpPr>
            <p:cNvPr id="27654" name="流程图: 终止 224260"/>
            <p:cNvSpPr/>
            <p:nvPr/>
          </p:nvSpPr>
          <p:spPr>
            <a:xfrm>
              <a:off x="1968" y="100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27655" name="流程图: 终止 224261"/>
            <p:cNvSpPr/>
            <p:nvPr/>
          </p:nvSpPr>
          <p:spPr>
            <a:xfrm>
              <a:off x="816"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27656" name="流程图: 终止 224262"/>
            <p:cNvSpPr/>
            <p:nvPr/>
          </p:nvSpPr>
          <p:spPr>
            <a:xfrm>
              <a:off x="3072"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27657" name="流程图: 终止 224263"/>
            <p:cNvSpPr/>
            <p:nvPr/>
          </p:nvSpPr>
          <p:spPr>
            <a:xfrm>
              <a:off x="816" y="211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27658" name="流程图: 终止 224264"/>
            <p:cNvSpPr/>
            <p:nvPr/>
          </p:nvSpPr>
          <p:spPr>
            <a:xfrm>
              <a:off x="3072" y="211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10111111</a:t>
              </a:r>
            </a:p>
          </p:txBody>
        </p:sp>
        <p:sp>
          <p:nvSpPr>
            <p:cNvPr id="27659" name="文本框 224265"/>
            <p:cNvSpPr txBox="1"/>
            <p:nvPr/>
          </p:nvSpPr>
          <p:spPr>
            <a:xfrm>
              <a:off x="2544" y="768"/>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27660" name="直接连接符 224266"/>
            <p:cNvSpPr/>
            <p:nvPr/>
          </p:nvSpPr>
          <p:spPr>
            <a:xfrm>
              <a:off x="2544" y="816"/>
              <a:ext cx="0" cy="192"/>
            </a:xfrm>
            <a:prstGeom prst="line">
              <a:avLst/>
            </a:prstGeom>
            <a:ln w="9525" cap="flat" cmpd="sng">
              <a:solidFill>
                <a:schemeClr val="tx1"/>
              </a:solidFill>
              <a:prstDash val="solid"/>
              <a:round/>
              <a:headEnd type="none" w="med" len="med"/>
              <a:tailEnd type="triangle" w="med" len="med"/>
            </a:ln>
          </p:spPr>
        </p:sp>
        <p:sp>
          <p:nvSpPr>
            <p:cNvPr id="27661" name="直接连接符 224267"/>
            <p:cNvSpPr/>
            <p:nvPr/>
          </p:nvSpPr>
          <p:spPr>
            <a:xfrm>
              <a:off x="1440" y="1776"/>
              <a:ext cx="0" cy="336"/>
            </a:xfrm>
            <a:prstGeom prst="line">
              <a:avLst/>
            </a:prstGeom>
            <a:ln w="9525" cap="flat" cmpd="sng">
              <a:solidFill>
                <a:schemeClr val="tx1"/>
              </a:solidFill>
              <a:prstDash val="solid"/>
              <a:round/>
              <a:headEnd type="none" w="med" len="med"/>
              <a:tailEnd type="triangle" w="med" len="med"/>
            </a:ln>
          </p:spPr>
        </p:sp>
        <p:sp>
          <p:nvSpPr>
            <p:cNvPr id="27662" name="直接连接符 224268"/>
            <p:cNvSpPr/>
            <p:nvPr/>
          </p:nvSpPr>
          <p:spPr>
            <a:xfrm flipV="1">
              <a:off x="1104" y="1776"/>
              <a:ext cx="0" cy="336"/>
            </a:xfrm>
            <a:prstGeom prst="line">
              <a:avLst/>
            </a:prstGeom>
            <a:ln w="9525" cap="flat" cmpd="sng">
              <a:solidFill>
                <a:schemeClr val="tx1"/>
              </a:solidFill>
              <a:prstDash val="solid"/>
              <a:round/>
              <a:headEnd type="none" w="med" len="med"/>
              <a:tailEnd type="triangle" w="med" len="med"/>
            </a:ln>
          </p:spPr>
        </p:sp>
        <p:sp>
          <p:nvSpPr>
            <p:cNvPr id="27663" name="直接连接符 224269"/>
            <p:cNvSpPr/>
            <p:nvPr/>
          </p:nvSpPr>
          <p:spPr>
            <a:xfrm flipH="1">
              <a:off x="1872" y="1200"/>
              <a:ext cx="720" cy="912"/>
            </a:xfrm>
            <a:prstGeom prst="line">
              <a:avLst/>
            </a:prstGeom>
            <a:ln w="9525" cap="flat" cmpd="sng">
              <a:solidFill>
                <a:schemeClr val="tx1"/>
              </a:solidFill>
              <a:prstDash val="solid"/>
              <a:round/>
              <a:headEnd type="none" w="med" len="med"/>
              <a:tailEnd type="triangle" w="med" len="med"/>
            </a:ln>
          </p:spPr>
        </p:sp>
        <p:sp>
          <p:nvSpPr>
            <p:cNvPr id="27664" name="直接连接符 224270"/>
            <p:cNvSpPr/>
            <p:nvPr/>
          </p:nvSpPr>
          <p:spPr>
            <a:xfrm>
              <a:off x="2976" y="1200"/>
              <a:ext cx="672" cy="384"/>
            </a:xfrm>
            <a:prstGeom prst="line">
              <a:avLst/>
            </a:prstGeom>
            <a:ln w="9525" cap="flat" cmpd="sng">
              <a:solidFill>
                <a:schemeClr val="tx1"/>
              </a:solidFill>
              <a:prstDash val="solid"/>
              <a:round/>
              <a:headEnd type="none" w="med" len="med"/>
              <a:tailEnd type="triangle" w="med" len="med"/>
            </a:ln>
          </p:spPr>
        </p:sp>
        <p:sp>
          <p:nvSpPr>
            <p:cNvPr id="27665" name="直接连接符 224271"/>
            <p:cNvSpPr/>
            <p:nvPr/>
          </p:nvSpPr>
          <p:spPr>
            <a:xfrm>
              <a:off x="3696" y="1776"/>
              <a:ext cx="0" cy="336"/>
            </a:xfrm>
            <a:prstGeom prst="line">
              <a:avLst/>
            </a:prstGeom>
            <a:ln w="9525" cap="flat" cmpd="sng">
              <a:solidFill>
                <a:schemeClr val="tx1"/>
              </a:solidFill>
              <a:prstDash val="solid"/>
              <a:round/>
              <a:headEnd type="none" w="med" len="med"/>
              <a:tailEnd type="triangle" w="med" len="med"/>
            </a:ln>
          </p:spPr>
        </p:sp>
        <p:sp>
          <p:nvSpPr>
            <p:cNvPr id="27666" name="直接连接符 224272"/>
            <p:cNvSpPr/>
            <p:nvPr/>
          </p:nvSpPr>
          <p:spPr>
            <a:xfrm flipH="1">
              <a:off x="1440" y="1200"/>
              <a:ext cx="768" cy="384"/>
            </a:xfrm>
            <a:prstGeom prst="line">
              <a:avLst/>
            </a:prstGeom>
            <a:ln w="9525" cap="flat" cmpd="sng">
              <a:solidFill>
                <a:schemeClr val="tx1"/>
              </a:solidFill>
              <a:prstDash val="solid"/>
              <a:round/>
              <a:headEnd type="none" w="med" len="med"/>
              <a:tailEnd type="triangle" w="med" len="med"/>
            </a:ln>
          </p:spPr>
        </p:sp>
        <p:sp>
          <p:nvSpPr>
            <p:cNvPr id="27667" name="任意多边形 224273"/>
            <p:cNvSpPr/>
            <p:nvPr/>
          </p:nvSpPr>
          <p:spPr>
            <a:xfrm>
              <a:off x="1056" y="1104"/>
              <a:ext cx="912" cy="480"/>
            </a:xfrm>
            <a:custGeom>
              <a:avLst/>
              <a:gdLst/>
              <a:ahLst/>
              <a:cxnLst/>
              <a:rect l="0" t="0" r="0" b="0"/>
              <a:pathLst>
                <a:path w="992" h="480">
                  <a:moveTo>
                    <a:pt x="224" y="480"/>
                  </a:moveTo>
                  <a:cubicBezTo>
                    <a:pt x="112" y="400"/>
                    <a:pt x="0" y="320"/>
                    <a:pt x="128" y="240"/>
                  </a:cubicBezTo>
                  <a:cubicBezTo>
                    <a:pt x="256" y="160"/>
                    <a:pt x="848" y="40"/>
                    <a:pt x="992"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68" name="任意多边形 224274"/>
            <p:cNvSpPr/>
            <p:nvPr/>
          </p:nvSpPr>
          <p:spPr>
            <a:xfrm>
              <a:off x="384" y="1056"/>
              <a:ext cx="1584" cy="1104"/>
            </a:xfrm>
            <a:custGeom>
              <a:avLst/>
              <a:gdLst/>
              <a:ahLst/>
              <a:cxnLst/>
              <a:rect l="0" t="0" r="0" b="0"/>
              <a:pathLst>
                <a:path w="1584" h="1152">
                  <a:moveTo>
                    <a:pt x="432" y="1152"/>
                  </a:moveTo>
                  <a:cubicBezTo>
                    <a:pt x="216" y="864"/>
                    <a:pt x="0" y="576"/>
                    <a:pt x="192" y="384"/>
                  </a:cubicBezTo>
                  <a:cubicBezTo>
                    <a:pt x="384" y="192"/>
                    <a:pt x="1352" y="64"/>
                    <a:pt x="1584"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69" name="任意多边形 224275"/>
            <p:cNvSpPr/>
            <p:nvPr/>
          </p:nvSpPr>
          <p:spPr>
            <a:xfrm>
              <a:off x="3168" y="1152"/>
              <a:ext cx="912" cy="432"/>
            </a:xfrm>
            <a:custGeom>
              <a:avLst/>
              <a:gdLst/>
              <a:ahLst/>
              <a:cxnLst/>
              <a:rect l="0" t="0" r="0" b="0"/>
              <a:pathLst>
                <a:path w="912" h="432">
                  <a:moveTo>
                    <a:pt x="912" y="432"/>
                  </a:moveTo>
                  <a:cubicBezTo>
                    <a:pt x="868" y="300"/>
                    <a:pt x="824" y="168"/>
                    <a:pt x="672" y="96"/>
                  </a:cubicBezTo>
                  <a:cubicBezTo>
                    <a:pt x="520" y="24"/>
                    <a:pt x="112" y="16"/>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70" name="任意多边形 224276"/>
            <p:cNvSpPr/>
            <p:nvPr/>
          </p:nvSpPr>
          <p:spPr>
            <a:xfrm>
              <a:off x="3176" y="1056"/>
              <a:ext cx="1672" cy="1104"/>
            </a:xfrm>
            <a:custGeom>
              <a:avLst/>
              <a:gdLst/>
              <a:ahLst/>
              <a:cxnLst/>
              <a:rect l="0" t="0" r="0" b="0"/>
              <a:pathLst>
                <a:path w="1672" h="1152">
                  <a:moveTo>
                    <a:pt x="1104" y="1152"/>
                  </a:moveTo>
                  <a:cubicBezTo>
                    <a:pt x="1388" y="864"/>
                    <a:pt x="1672" y="576"/>
                    <a:pt x="1488" y="384"/>
                  </a:cubicBezTo>
                  <a:cubicBezTo>
                    <a:pt x="1304" y="192"/>
                    <a:pt x="248" y="64"/>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71" name="文本框 224277"/>
            <p:cNvSpPr txBox="1"/>
            <p:nvPr/>
          </p:nvSpPr>
          <p:spPr>
            <a:xfrm>
              <a:off x="1628" y="120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7672" name="文本框 224278"/>
            <p:cNvSpPr txBox="1"/>
            <p:nvPr/>
          </p:nvSpPr>
          <p:spPr>
            <a:xfrm>
              <a:off x="2246" y="154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7673" name="文本框 224279"/>
            <p:cNvSpPr txBox="1"/>
            <p:nvPr/>
          </p:nvSpPr>
          <p:spPr>
            <a:xfrm>
              <a:off x="1104"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7674" name="文本框 224280"/>
            <p:cNvSpPr txBox="1"/>
            <p:nvPr/>
          </p:nvSpPr>
          <p:spPr>
            <a:xfrm>
              <a:off x="1436"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7675" name="文本框 224281"/>
            <p:cNvSpPr txBox="1"/>
            <p:nvPr/>
          </p:nvSpPr>
          <p:spPr>
            <a:xfrm>
              <a:off x="3686"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7676" name="文本框 224282"/>
            <p:cNvSpPr txBox="1"/>
            <p:nvPr/>
          </p:nvSpPr>
          <p:spPr>
            <a:xfrm>
              <a:off x="3302" y="120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7677" name="文本框 224283"/>
            <p:cNvSpPr txBox="1"/>
            <p:nvPr/>
          </p:nvSpPr>
          <p:spPr>
            <a:xfrm>
              <a:off x="4214" y="1032"/>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78" name="文本框 224284"/>
            <p:cNvSpPr txBox="1"/>
            <p:nvPr/>
          </p:nvSpPr>
          <p:spPr>
            <a:xfrm>
              <a:off x="4032" y="1296"/>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79" name="文本框 224285"/>
            <p:cNvSpPr txBox="1"/>
            <p:nvPr/>
          </p:nvSpPr>
          <p:spPr>
            <a:xfrm>
              <a:off x="528" y="1152"/>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80" name="文本框 224286"/>
            <p:cNvSpPr txBox="1"/>
            <p:nvPr/>
          </p:nvSpPr>
          <p:spPr>
            <a:xfrm>
              <a:off x="912" y="1296"/>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81" name="任意多边形 224287"/>
            <p:cNvSpPr/>
            <p:nvPr/>
          </p:nvSpPr>
          <p:spPr>
            <a:xfrm>
              <a:off x="2732" y="1200"/>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27682" name="文本框 224288"/>
            <p:cNvSpPr txBox="1"/>
            <p:nvPr/>
          </p:nvSpPr>
          <p:spPr>
            <a:xfrm>
              <a:off x="2726" y="1445"/>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pic>
        <p:nvPicPr>
          <p:cNvPr id="6" name="图片 5"/>
          <p:cNvPicPr>
            <a:picLocks noChangeAspect="1"/>
          </p:cNvPicPr>
          <p:nvPr/>
        </p:nvPicPr>
        <p:blipFill>
          <a:blip r:embed="rId3"/>
          <a:stretch>
            <a:fillRect/>
          </a:stretch>
        </p:blipFill>
        <p:spPr>
          <a:xfrm>
            <a:off x="7583170" y="2668905"/>
            <a:ext cx="4256405" cy="38061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4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52</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144145" y="1083945"/>
            <a:ext cx="5840730" cy="2159000"/>
          </a:xfrm>
        </p:spPr>
        <p:txBody>
          <a:bodyPr anchor="t">
            <a:normAutofit fontScale="25000"/>
          </a:bodyPr>
          <a:lstStyle/>
          <a:p>
            <a:pPr fontAlgn="auto">
              <a:lnSpc>
                <a:spcPts val="2640"/>
              </a:lnSpc>
            </a:pPr>
            <a:r>
              <a:rPr lang="zh-CN" altLang="en-US" sz="12800" dirty="0">
                <a:solidFill>
                  <a:srgbClr val="CC3300"/>
                </a:solidFill>
                <a:latin typeface="宋体" panose="02010600030101010101" pitchFamily="2" charset="-122"/>
                <a:cs typeface="+mj-cs"/>
                <a:sym typeface="+mn-ea"/>
              </a:rPr>
              <a:t>迫切循环</a:t>
            </a:r>
          </a:p>
          <a:p>
            <a:pPr fontAlgn="auto">
              <a:lnSpc>
                <a:spcPts val="2940"/>
              </a:lnSpc>
            </a:pPr>
            <a:r>
              <a:rPr lang="zh-CN" altLang="en-US" sz="9600" dirty="0">
                <a:solidFill>
                  <a:schemeClr val="tx1"/>
                </a:solidFill>
                <a:latin typeface="宋体" panose="02010600030101010101" pitchFamily="2" charset="-122"/>
                <a:cs typeface="+mj-cs"/>
                <a:sym typeface="+mn-ea"/>
              </a:rPr>
              <a:t>简单循环—每个状态只出现一次的等待时间循环。</a:t>
            </a:r>
          </a:p>
          <a:p>
            <a:pPr fontAlgn="auto">
              <a:lnSpc>
                <a:spcPts val="2940"/>
              </a:lnSpc>
            </a:pPr>
            <a:r>
              <a:rPr lang="zh-CN" altLang="en-US" sz="9600" dirty="0">
                <a:solidFill>
                  <a:schemeClr val="tx1"/>
                </a:solidFill>
                <a:latin typeface="宋体" panose="02010600030101010101" pitchFamily="2" charset="-122"/>
                <a:cs typeface="+mj-cs"/>
                <a:sym typeface="+mn-ea"/>
              </a:rPr>
              <a:t>迫切循环是指从各自初始状态输出的边缘都具有最小等待时间，即平均等待时间比其他等待时间更小。</a:t>
            </a:r>
          </a:p>
          <a:p>
            <a:pPr fontAlgn="auto">
              <a:lnSpc>
                <a:spcPts val="2940"/>
              </a:lnSpc>
            </a:pPr>
            <a:r>
              <a:rPr lang="zh-CN" altLang="en-US" sz="9600" dirty="0">
                <a:solidFill>
                  <a:schemeClr val="tx1"/>
                </a:solidFill>
                <a:latin typeface="宋体" panose="02010600030101010101" pitchFamily="2" charset="-122"/>
                <a:cs typeface="+mj-cs"/>
                <a:sym typeface="+mn-ea"/>
              </a:rPr>
              <a:t>构成迫切循环的条件是：首先必须是简单循环；其次，它的平均等待时间比其他简单循环更小</a:t>
            </a:r>
          </a:p>
          <a:p>
            <a:pPr fontAlgn="auto">
              <a:lnSpc>
                <a:spcPts val="2940"/>
              </a:lnSpc>
            </a:pPr>
            <a:endParaRPr lang="zh-CN" altLang="en-US" sz="9600" dirty="0">
              <a:solidFill>
                <a:schemeClr val="tx1"/>
              </a:solidFill>
              <a:latin typeface="宋体" panose="02010600030101010101" pitchFamily="2" charset="-122"/>
              <a:cs typeface="+mj-cs"/>
              <a:sym typeface="+mn-ea"/>
            </a:endParaRPr>
          </a:p>
          <a:p>
            <a:pPr fontAlgn="auto">
              <a:lnSpc>
                <a:spcPts val="2940"/>
              </a:lnSpc>
            </a:pPr>
            <a:r>
              <a:rPr lang="zh-CN" altLang="en-US" sz="9600" dirty="0">
                <a:solidFill>
                  <a:srgbClr val="FF0000"/>
                </a:solidFill>
                <a:latin typeface="宋体" panose="02010600030101010101" pitchFamily="2" charset="-122"/>
                <a:cs typeface="+mj-cs"/>
                <a:sym typeface="+mn-ea"/>
              </a:rPr>
              <a:t>流水线无冲突调度可以归纳为从简单循环集合中找出迫切循环</a:t>
            </a:r>
          </a:p>
        </p:txBody>
      </p:sp>
      <p:sp>
        <p:nvSpPr>
          <p:cNvPr id="29701" name="文本占位符 225282" descr="Rectangle: Click to edit Master text styles&#10;Second level&#10;Third level&#10;Fourth level&#10;Fifth level"/>
          <p:cNvSpPr>
            <a:spLocks noGrp="1"/>
          </p:cNvSpPr>
          <p:nvPr/>
        </p:nvSpPr>
        <p:spPr>
          <a:xfrm>
            <a:off x="7000240" y="752475"/>
            <a:ext cx="4678680" cy="1467485"/>
          </a:xfrm>
          <a:prstGeom prst="rect">
            <a:avLst/>
          </a:prstGeom>
        </p:spPr>
        <p:txBody>
          <a:bodyPr vert="horz" lIns="91440" tIns="45720" rIns="91440" bIns="45720" rtlCol="0" anchor="t">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800" dirty="0">
                <a:solidFill>
                  <a:schemeClr val="tx1"/>
                </a:solidFill>
                <a:latin typeface="Times New Roman" panose="02020603050405020304" pitchFamily="18" charset="0"/>
              </a:rPr>
              <a:t>本例中调度方案如下：</a:t>
            </a:r>
            <a:endParaRPr lang="zh-CN" altLang="en-US" sz="2800">
              <a:solidFill>
                <a:schemeClr val="tx1"/>
              </a:solidFill>
              <a:latin typeface="Times New Roman" panose="02020603050405020304" pitchFamily="18" charset="0"/>
            </a:endParaRPr>
          </a:p>
        </p:txBody>
      </p:sp>
      <p:graphicFrame>
        <p:nvGraphicFramePr>
          <p:cNvPr id="225284" name="表格 225283"/>
          <p:cNvGraphicFramePr/>
          <p:nvPr>
            <p:custDataLst>
              <p:tags r:id="rId1"/>
            </p:custDataLst>
          </p:nvPr>
        </p:nvGraphicFramePr>
        <p:xfrm>
          <a:off x="5793105" y="1441450"/>
          <a:ext cx="6248400" cy="3657600"/>
        </p:xfrm>
        <a:graphic>
          <a:graphicData uri="http://schemas.openxmlformats.org/drawingml/2006/table">
            <a:tbl>
              <a:tblPr/>
              <a:tblGrid>
                <a:gridCol w="1981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96901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调度策略</a:t>
                      </a:r>
                    </a:p>
                    <a:p>
                      <a:pPr marL="0" lvl="0" indent="0" algn="ctr">
                        <a:buNone/>
                      </a:pP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平均间</a:t>
                      </a:r>
                    </a:p>
                    <a:p>
                      <a:pPr marL="0" lvl="0" indent="0" algn="ctr">
                        <a:buNone/>
                      </a:pPr>
                      <a:r>
                        <a:rPr lang="zh-CN" altLang="en-US" sz="2400" dirty="0"/>
                        <a:t>隔拍数</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调度策略</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平均间</a:t>
                      </a:r>
                    </a:p>
                    <a:p>
                      <a:pPr marL="0" lvl="0" indent="0" algn="ctr">
                        <a:buNone/>
                      </a:pPr>
                      <a:r>
                        <a:rPr lang="zh-CN" altLang="en-US" sz="2400" dirty="0"/>
                        <a:t>隔拍数</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56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(2, 7)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4.50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(3, 4, 3, 7)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4.25</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276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(2, 2, 7)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(4, 3, 7)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84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solidFill>
                            <a:srgbClr val="CC3300"/>
                          </a:solidFill>
                          <a:latin typeface="宋体" panose="02010600030101010101" pitchFamily="2" charset="-122"/>
                        </a:rPr>
                        <a:t>3.50</a:t>
                      </a:r>
                      <a:endParaRPr lang="zh-CN" altLang="en-US" sz="2400">
                        <a:solidFill>
                          <a:srgbClr val="CC3300"/>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5.00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5.00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7.00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4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9739" name="矩形 225322" descr="Rectangle: Click to edit Master text styles&#10;Second level&#10;Third level&#10;Fourth level&#10;Fifth level"/>
          <p:cNvSpPr/>
          <p:nvPr/>
        </p:nvSpPr>
        <p:spPr>
          <a:xfrm>
            <a:off x="6560820" y="5434330"/>
            <a:ext cx="4339590" cy="990600"/>
          </a:xfrm>
          <a:prstGeom prst="rect">
            <a:avLst/>
          </a:prstGeom>
          <a:noFill/>
          <a:ln w="9525">
            <a:noFill/>
          </a:ln>
        </p:spPr>
        <p:txBody>
          <a:bodyPr anchor="t"/>
          <a:lstStyle/>
          <a:p>
            <a:pPr marL="342900" indent="-342900">
              <a:lnSpc>
                <a:spcPct val="90000"/>
              </a:lnSpc>
            </a:pP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3</a:t>
            </a: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4</a:t>
            </a:r>
            <a:r>
              <a:rPr lang="zh-CN" altLang="en-US" sz="2000" dirty="0">
                <a:solidFill>
                  <a:schemeClr val="tx1"/>
                </a:solidFill>
                <a:latin typeface="Times New Roman" panose="02020603050405020304" pitchFamily="18" charset="0"/>
                <a:ea typeface="宋体" panose="02010600030101010101" pitchFamily="2" charset="-122"/>
              </a:rPr>
              <a:t>）是</a:t>
            </a:r>
          </a:p>
          <a:p>
            <a:pPr marL="342900" indent="-342900">
              <a:lnSpc>
                <a:spcPct val="90000"/>
              </a:lnSpc>
            </a:pP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10110111</a:t>
            </a:r>
            <a:r>
              <a:rPr lang="zh-CN" altLang="en-US" sz="2000" dirty="0">
                <a:solidFill>
                  <a:schemeClr val="tx1"/>
                </a:solidFill>
                <a:latin typeface="Times New Roman" panose="02020603050405020304" pitchFamily="18" charset="0"/>
                <a:ea typeface="宋体" panose="02010600030101010101" pitchFamily="2" charset="-122"/>
              </a:rPr>
              <a:t>）和（ </a:t>
            </a:r>
            <a:r>
              <a:rPr lang="en-US" altLang="zh-CN" sz="2000" dirty="0">
                <a:solidFill>
                  <a:schemeClr val="tx1"/>
                </a:solidFill>
                <a:latin typeface="Times New Roman" panose="02020603050405020304" pitchFamily="18" charset="0"/>
                <a:ea typeface="宋体" panose="02010600030101010101" pitchFamily="2" charset="-122"/>
              </a:rPr>
              <a:t>10111011 </a:t>
            </a:r>
            <a:r>
              <a:rPr lang="zh-CN" altLang="en-US" sz="2000" dirty="0">
                <a:solidFill>
                  <a:schemeClr val="tx1"/>
                </a:solidFill>
                <a:latin typeface="Times New Roman" panose="02020603050405020304" pitchFamily="18" charset="0"/>
                <a:ea typeface="宋体" panose="02010600030101010101" pitchFamily="2" charset="-122"/>
              </a:rPr>
              <a:t>）</a:t>
            </a:r>
          </a:p>
          <a:p>
            <a:pPr marL="342900" indent="-342900">
              <a:lnSpc>
                <a:spcPct val="90000"/>
              </a:lnSpc>
            </a:pPr>
            <a:endParaRPr lang="zh-CN" altLang="en-US" sz="200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5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53</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31749" name="文本占位符 226306" descr="Rectangle: Click to edit Master text styles&#10;Second level&#10;Third level&#10;Fourth level&#10;Fifth level"/>
          <p:cNvSpPr>
            <a:spLocks noGrp="1"/>
          </p:cNvSpPr>
          <p:nvPr/>
        </p:nvSpPr>
        <p:spPr>
          <a:xfrm>
            <a:off x="809625" y="1435100"/>
            <a:ext cx="1051560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olidFill>
                  <a:schemeClr val="tx1"/>
                </a:solidFill>
                <a:latin typeface="Times New Roman" panose="02020603050405020304" pitchFamily="18" charset="0"/>
              </a:rPr>
              <a:t>最小平均等待时间（</a:t>
            </a:r>
            <a:r>
              <a:rPr lang="en-US" altLang="zh-CN" sz="2400">
                <a:solidFill>
                  <a:schemeClr val="tx1"/>
                </a:solidFill>
                <a:latin typeface="Times New Roman" panose="02020603050405020304" pitchFamily="18" charset="0"/>
              </a:rPr>
              <a:t>minimal average latency---MAL)</a:t>
            </a:r>
          </a:p>
          <a:p>
            <a:pPr>
              <a:lnSpc>
                <a:spcPct val="90000"/>
              </a:lnSpc>
            </a:pPr>
            <a:r>
              <a:rPr lang="zh-CN" altLang="en-US" sz="2400" dirty="0">
                <a:solidFill>
                  <a:schemeClr val="tx1"/>
                </a:solidFill>
                <a:latin typeface="Times New Roman" panose="02020603050405020304" pitchFamily="18" charset="0"/>
              </a:rPr>
              <a:t>可见，最佳调度方案为（</a:t>
            </a:r>
            <a:r>
              <a:rPr lang="en-US" altLang="zh-CN" sz="2400" dirty="0">
                <a:solidFill>
                  <a:schemeClr val="tx1"/>
                </a:solidFill>
                <a:latin typeface="Times New Roman" panose="02020603050405020304" pitchFamily="18" charset="0"/>
              </a:rPr>
              <a:t>3</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4</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MAL=3 .5</a:t>
            </a:r>
            <a:r>
              <a:rPr lang="zh-CN" altLang="en-US" sz="2400" dirty="0">
                <a:solidFill>
                  <a:schemeClr val="tx1"/>
                </a:solidFill>
                <a:latin typeface="Times New Roman" panose="02020603050405020304" pitchFamily="18" charset="0"/>
              </a:rPr>
              <a:t>。对非</a:t>
            </a:r>
            <a:r>
              <a:rPr lang="en-US" altLang="zh-CN" sz="2400">
                <a:solidFill>
                  <a:schemeClr val="tx1"/>
                </a:solidFill>
                <a:latin typeface="Times New Roman" panose="02020603050405020304" pitchFamily="18" charset="0"/>
              </a:rPr>
              <a:t>C</a:t>
            </a:r>
            <a:r>
              <a:rPr lang="en-US" altLang="zh-CN" sz="2400" baseline="-14000">
                <a:solidFill>
                  <a:schemeClr val="tx1"/>
                </a:solidFill>
                <a:latin typeface="Times New Roman" panose="02020603050405020304" pitchFamily="18" charset="0"/>
              </a:rPr>
              <a:t>0</a:t>
            </a:r>
            <a:r>
              <a:rPr lang="zh-CN" altLang="en-US" sz="2400" dirty="0">
                <a:solidFill>
                  <a:schemeClr val="tx1"/>
                </a:solidFill>
                <a:latin typeface="Times New Roman" panose="02020603050405020304" pitchFamily="18" charset="0"/>
              </a:rPr>
              <a:t>开始的调度方案由</a:t>
            </a:r>
            <a:r>
              <a:rPr lang="zh-CN" altLang="en-US" sz="2400" dirty="0">
                <a:solidFill>
                  <a:srgbClr val="CC6600"/>
                </a:solidFill>
                <a:latin typeface="Times New Roman" panose="02020603050405020304" pitchFamily="18" charset="0"/>
              </a:rPr>
              <a:t>流水线控制器</a:t>
            </a:r>
            <a:r>
              <a:rPr lang="zh-CN" altLang="en-US" sz="2400" dirty="0">
                <a:solidFill>
                  <a:schemeClr val="tx1"/>
                </a:solidFill>
                <a:latin typeface="Times New Roman" panose="02020603050405020304" pitchFamily="18" charset="0"/>
              </a:rPr>
              <a:t>完成控制的过渡。</a:t>
            </a:r>
          </a:p>
          <a:p>
            <a:pPr>
              <a:lnSpc>
                <a:spcPct val="90000"/>
              </a:lnSpc>
            </a:pPr>
            <a:r>
              <a:rPr lang="zh-CN" altLang="en-US" sz="2400" dirty="0">
                <a:solidFill>
                  <a:schemeClr val="tx1"/>
                </a:solidFill>
                <a:latin typeface="Times New Roman" panose="02020603050405020304" pitchFamily="18" charset="0"/>
              </a:rPr>
              <a:t>简单循环：每种状态只出现一次的等待时间循环</a:t>
            </a:r>
          </a:p>
          <a:p>
            <a:pPr>
              <a:lnSpc>
                <a:spcPct val="90000"/>
              </a:lnSpc>
            </a:pPr>
            <a:r>
              <a:rPr lang="zh-CN" altLang="en-US" sz="2400" dirty="0">
                <a:solidFill>
                  <a:schemeClr val="tx1"/>
                </a:solidFill>
                <a:latin typeface="Times New Roman" panose="02020603050405020304" pitchFamily="18" charset="0"/>
              </a:rPr>
              <a:t>简单循环中由一些是迫切循环。</a:t>
            </a:r>
          </a:p>
          <a:p>
            <a:pPr>
              <a:lnSpc>
                <a:spcPct val="90000"/>
              </a:lnSpc>
            </a:pPr>
            <a:r>
              <a:rPr lang="zh-CN" altLang="en-US" sz="2400" dirty="0">
                <a:solidFill>
                  <a:schemeClr val="tx1"/>
                </a:solidFill>
                <a:latin typeface="Times New Roman" panose="02020603050405020304" pitchFamily="18" charset="0"/>
              </a:rPr>
              <a:t>迫切循环：从各自的初始状态输出的边缘都具有最小等待时间的循环。这样的循环首先是简单循环，并且他们的平均等待时间必须比其他简单循环的更小。</a:t>
            </a:r>
          </a:p>
          <a:p>
            <a:pPr>
              <a:lnSpc>
                <a:spcPct val="90000"/>
              </a:lnSpc>
            </a:pPr>
            <a:r>
              <a:rPr lang="zh-CN" altLang="en-US" sz="2400" dirty="0">
                <a:solidFill>
                  <a:schemeClr val="tx1"/>
                </a:solidFill>
                <a:latin typeface="Times New Roman" panose="02020603050405020304" pitchFamily="18" charset="0"/>
              </a:rPr>
              <a:t>从迫切循环中确定</a:t>
            </a:r>
            <a:r>
              <a:rPr lang="en-US" altLang="zh-CN" sz="2400">
                <a:solidFill>
                  <a:schemeClr val="tx1"/>
                </a:solidFill>
                <a:latin typeface="Times New Roman" panose="02020603050405020304" pitchFamily="18" charset="0"/>
              </a:rPr>
              <a:t>MAL</a:t>
            </a:r>
          </a:p>
          <a:p>
            <a:pPr algn="just" eaLnBrk="0" hangingPunct="0">
              <a:lnSpc>
                <a:spcPct val="90000"/>
              </a:lnSpc>
              <a:spcBef>
                <a:spcPct val="0"/>
              </a:spcBef>
              <a:buClrTx/>
              <a:buSzTx/>
              <a:buFontTx/>
              <a:buChar char="•"/>
            </a:pPr>
            <a:r>
              <a:rPr lang="zh-CN" altLang="zh-CN" sz="2400" dirty="0">
                <a:solidFill>
                  <a:schemeClr val="tx1"/>
                </a:solidFill>
                <a:latin typeface="Times New Roman" panose="02020603050405020304" pitchFamily="18" charset="0"/>
              </a:rPr>
              <a:t>MAL应小于或等于状态图中任一迫切循环的平均等待时间</a:t>
            </a:r>
          </a:p>
          <a:p>
            <a:pPr algn="just" eaLnBrk="0" hangingPunct="0">
              <a:lnSpc>
                <a:spcPct val="90000"/>
              </a:lnSpc>
              <a:spcBef>
                <a:spcPct val="0"/>
              </a:spcBef>
              <a:buClrTx/>
              <a:buSzTx/>
              <a:buFontTx/>
              <a:buChar char="•"/>
            </a:pPr>
            <a:r>
              <a:rPr lang="zh-CN" altLang="zh-CN" sz="2400" dirty="0">
                <a:solidFill>
                  <a:schemeClr val="tx1"/>
                </a:solidFill>
                <a:latin typeface="Times New Roman" panose="02020603050405020304" pitchFamily="18" charset="0"/>
              </a:rPr>
              <a:t>上限是初始冲突向量的1个数再+1</a:t>
            </a:r>
            <a:endParaRPr lang="en-US" altLang="zh-CN" sz="2400">
              <a:solidFill>
                <a:schemeClr val="tx1"/>
              </a:solidFill>
              <a:latin typeface="Times New Roman" panose="02020603050405020304" pitchFamily="18" charset="0"/>
            </a:endParaRPr>
          </a:p>
          <a:p>
            <a:pPr>
              <a:lnSpc>
                <a:spcPct val="90000"/>
              </a:lnSpc>
            </a:pPr>
            <a:endParaRPr lang="en-US" altLang="zh-CN" sz="2400">
              <a:solidFill>
                <a:schemeClr val="tx1"/>
              </a:solidFill>
              <a:latin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2022/3/5</a:t>
            </a:fld>
            <a:endParaRPr lang="zh-CN" altLang="en-US" sz="1400" b="0" dirty="0">
              <a:latin typeface="Tahoma" panose="020B0604030504040204" pitchFamily="34" charset="0"/>
            </a:endParaRPr>
          </a:p>
        </p:txBody>
      </p:sp>
      <p:sp>
        <p:nvSpPr>
          <p:cNvPr id="33794"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3795"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54</a:t>
            </a:fld>
            <a:endParaRPr lang="zh-CN" altLang="en-US" sz="1400" b="0" dirty="0">
              <a:latin typeface="Tahoma" panose="020B0604030504040204" pitchFamily="34" charset="0"/>
            </a:endParaRPr>
          </a:p>
        </p:txBody>
      </p:sp>
      <p:sp>
        <p:nvSpPr>
          <p:cNvPr id="33796" name="标题 217089"/>
          <p:cNvSpPr>
            <a:spLocks noGrp="1"/>
          </p:cNvSpPr>
          <p:nvPr>
            <p:ph type="title"/>
          </p:nvPr>
        </p:nvSpPr>
        <p:spPr/>
        <p:txBody>
          <a:bodyPr anchor="b"/>
          <a:lstStyle/>
          <a:p>
            <a:r>
              <a:rPr lang="zh-CN" altLang="en-US" sz="3200" b="1" dirty="0">
                <a:solidFill>
                  <a:srgbClr val="FF3300"/>
                </a:solidFill>
                <a:latin typeface="Times New Roman" panose="02020603050405020304" pitchFamily="18" charset="0"/>
              </a:rPr>
              <a:t>应用举例</a:t>
            </a:r>
            <a:br>
              <a:rPr lang="zh-CN" altLang="en-US" sz="3200" b="1" dirty="0">
                <a:solidFill>
                  <a:srgbClr val="FF3300"/>
                </a:solidFill>
                <a:latin typeface="Times New Roman" panose="02020603050405020304" pitchFamily="18" charset="0"/>
              </a:rPr>
            </a:br>
            <a:endParaRPr lang="zh-CN" altLang="en-US" sz="3200" b="1" dirty="0">
              <a:solidFill>
                <a:srgbClr val="FF3300"/>
              </a:solidFill>
              <a:latin typeface="Times New Roman" panose="02020603050405020304" pitchFamily="18" charset="0"/>
            </a:endParaRPr>
          </a:p>
        </p:txBody>
      </p:sp>
      <p:sp>
        <p:nvSpPr>
          <p:cNvPr id="33797" name="文本占位符 217090" descr="Rectangle: Click to edit Master text styles&#10;Second level&#10;Third level&#10;Fourth level&#10;Fifth level"/>
          <p:cNvSpPr>
            <a:spLocks noGrp="1"/>
          </p:cNvSpPr>
          <p:nvPr>
            <p:ph idx="1"/>
          </p:nvPr>
        </p:nvSpPr>
        <p:spPr>
          <a:xfrm>
            <a:off x="838200" y="1235075"/>
            <a:ext cx="10515600" cy="4351338"/>
          </a:xfrm>
        </p:spPr>
        <p:txBody>
          <a:bodyPr anchor="t"/>
          <a:lstStyle/>
          <a:p>
            <a:pPr>
              <a:spcBef>
                <a:spcPct val="0"/>
              </a:spcBef>
              <a:buClrTx/>
              <a:buSzTx/>
              <a:buFontTx/>
              <a:buNone/>
            </a:pPr>
            <a:r>
              <a:rPr lang="zh-CN" altLang="en-US" sz="2800" dirty="0">
                <a:solidFill>
                  <a:schemeClr val="tx1"/>
                </a:solidFill>
                <a:latin typeface="Times New Roman" panose="02020603050405020304" pitchFamily="18" charset="0"/>
              </a:rPr>
              <a:t>某单功能流水线预约表如下：</a:t>
            </a:r>
          </a:p>
          <a:p>
            <a:pPr>
              <a:spcBef>
                <a:spcPct val="0"/>
              </a:spcBef>
              <a:buClrTx/>
              <a:buSzTx/>
              <a:buFontTx/>
              <a:buNone/>
            </a:pPr>
            <a:r>
              <a:rPr lang="zh-CN" altLang="en-US" sz="2800" dirty="0">
                <a:solidFill>
                  <a:schemeClr val="tx1"/>
                </a:solidFill>
                <a:latin typeface="宋体" panose="02010600030101010101" pitchFamily="2" charset="-122"/>
              </a:rPr>
              <a:t>请确定最佳调度方案。</a:t>
            </a:r>
          </a:p>
          <a:p>
            <a:pPr>
              <a:spcBef>
                <a:spcPct val="0"/>
              </a:spcBef>
              <a:buClrTx/>
              <a:buSzTx/>
              <a:buFontTx/>
              <a:buNone/>
            </a:pPr>
            <a:r>
              <a:rPr lang="zh-CN" altLang="en-US" sz="2800" dirty="0">
                <a:solidFill>
                  <a:schemeClr val="tx1"/>
                </a:solidFill>
                <a:latin typeface="宋体" panose="02010600030101010101" pitchFamily="2" charset="-122"/>
              </a:rPr>
              <a:t>  按此方案输入</a:t>
            </a:r>
            <a:r>
              <a:rPr lang="en-US" altLang="zh-CN" sz="2800" dirty="0">
                <a:solidFill>
                  <a:schemeClr val="tx1"/>
                </a:solidFill>
                <a:latin typeface="宋体" panose="02010600030101010101" pitchFamily="2" charset="-122"/>
              </a:rPr>
              <a:t>8</a:t>
            </a:r>
            <a:r>
              <a:rPr lang="zh-CN" altLang="en-US" sz="2800" dirty="0">
                <a:solidFill>
                  <a:schemeClr val="tx1"/>
                </a:solidFill>
                <a:latin typeface="宋体" panose="02010600030101010101" pitchFamily="2" charset="-122"/>
              </a:rPr>
              <a:t>个指令时，性能指标如何？</a:t>
            </a:r>
            <a:endParaRPr lang="zh-CN" altLang="en-US" sz="2800">
              <a:solidFill>
                <a:schemeClr val="tx1"/>
              </a:solidFill>
              <a:latin typeface="宋体" panose="02010600030101010101" pitchFamily="2" charset="-122"/>
            </a:endParaRPr>
          </a:p>
        </p:txBody>
      </p:sp>
      <p:graphicFrame>
        <p:nvGraphicFramePr>
          <p:cNvPr id="217092" name="表格 217091"/>
          <p:cNvGraphicFramePr/>
          <p:nvPr>
            <p:custDataLst>
              <p:tags r:id="rId1"/>
            </p:custDataLst>
          </p:nvPr>
        </p:nvGraphicFramePr>
        <p:xfrm>
          <a:off x="3048000" y="2952750"/>
          <a:ext cx="4495800" cy="2438400"/>
        </p:xfrm>
        <a:graphic>
          <a:graphicData uri="http://schemas.openxmlformats.org/drawingml/2006/table">
            <a:tbl>
              <a:tblPr/>
              <a:tblGrid>
                <a:gridCol w="733425">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644525">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gridCol w="642620">
                  <a:extLst>
                    <a:ext uri="{9D8B030D-6E8A-4147-A177-3AD203B41FA5}">
                      <a16:colId xmlns:a16="http://schemas.microsoft.com/office/drawing/2014/main" val="20005"/>
                    </a:ext>
                  </a:extLst>
                </a:gridCol>
                <a:gridCol w="641350">
                  <a:extLst>
                    <a:ext uri="{9D8B030D-6E8A-4147-A177-3AD203B41FA5}">
                      <a16:colId xmlns:a16="http://schemas.microsoft.com/office/drawing/2014/main" val="20006"/>
                    </a:ext>
                  </a:extLst>
                </a:gridCol>
              </a:tblGrid>
              <a:tr h="4873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t1</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t2</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t3</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t4</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t5</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t6</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7">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S1</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S2</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3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S3</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S4</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日期占位符 1"/>
          <p:cNvSpPr>
            <a:spLocks noGrp="1"/>
          </p:cNvSpPr>
          <p:nvPr>
            <p:ph type="dt" sz="half" idx="10"/>
          </p:nvPr>
        </p:nvSpPr>
        <p:spPr>
          <a:xfrm>
            <a:off x="619125" y="6356350"/>
            <a:ext cx="27432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2022/3/5</a:t>
            </a:fld>
            <a:endParaRPr lang="zh-CN" altLang="en-US" sz="1400" b="0" dirty="0">
              <a:latin typeface="Tahoma" panose="020B0604030504040204" pitchFamily="34" charset="0"/>
            </a:endParaRPr>
          </a:p>
        </p:txBody>
      </p:sp>
      <p:sp>
        <p:nvSpPr>
          <p:cNvPr id="35842" name="页脚占位符 2"/>
          <p:cNvSpPr>
            <a:spLocks noGrp="1"/>
          </p:cNvSpPr>
          <p:nvPr>
            <p:ph type="ftr" sz="quarter" idx="11"/>
          </p:nvPr>
        </p:nvSpPr>
        <p:spPr>
          <a:xfrm>
            <a:off x="3819525" y="6356350"/>
            <a:ext cx="41148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5843" name="灯片编号占位符 3"/>
          <p:cNvSpPr>
            <a:spLocks noGrp="1"/>
          </p:cNvSpPr>
          <p:nvPr>
            <p:ph type="sldNum" sz="quarter" idx="12"/>
          </p:nvPr>
        </p:nvSpPr>
        <p:spPr>
          <a:xfrm>
            <a:off x="8391525" y="6356350"/>
            <a:ext cx="27432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55</a:t>
            </a:fld>
            <a:endParaRPr lang="zh-CN" altLang="en-US" sz="1400" b="0" dirty="0">
              <a:latin typeface="Tahoma" panose="020B0604030504040204" pitchFamily="34" charset="0"/>
            </a:endParaRPr>
          </a:p>
        </p:txBody>
      </p:sp>
      <p:sp>
        <p:nvSpPr>
          <p:cNvPr id="35844" name="标题 227329"/>
          <p:cNvSpPr>
            <a:spLocks noGrp="1"/>
          </p:cNvSpPr>
          <p:nvPr>
            <p:ph type="title"/>
          </p:nvPr>
        </p:nvSpPr>
        <p:spPr>
          <a:xfrm>
            <a:off x="200025" y="-111125"/>
            <a:ext cx="10515600" cy="1325563"/>
          </a:xfrm>
        </p:spPr>
        <p:txBody>
          <a:bodyPr anchor="b"/>
          <a:lstStyle/>
          <a:p>
            <a:r>
              <a:rPr lang="zh-CN" altLang="en-US" sz="2800" b="1" dirty="0">
                <a:solidFill>
                  <a:srgbClr val="CC3300"/>
                </a:solidFill>
                <a:latin typeface="Times New Roman" panose="02020603050405020304" pitchFamily="18" charset="0"/>
              </a:rPr>
              <a:t>解：</a:t>
            </a:r>
            <a:br>
              <a:rPr lang="zh-CN" altLang="en-US" sz="2800" b="1" dirty="0">
                <a:solidFill>
                  <a:srgbClr val="CC3300"/>
                </a:solidFill>
                <a:latin typeface="Times New Roman" panose="02020603050405020304" pitchFamily="18" charset="0"/>
              </a:rPr>
            </a:br>
            <a:endParaRPr lang="zh-CN" altLang="en-US" sz="2800" b="1">
              <a:solidFill>
                <a:srgbClr val="CC3300"/>
              </a:solidFill>
              <a:latin typeface="Times New Roman" panose="02020603050405020304" pitchFamily="18" charset="0"/>
            </a:endParaRPr>
          </a:p>
        </p:txBody>
      </p:sp>
      <p:sp>
        <p:nvSpPr>
          <p:cNvPr id="35845" name="文本占位符 227330" descr="Rectangle: Click to edit Master text styles&#10;Second level&#10;Third level&#10;Fourth level&#10;Fifth level"/>
          <p:cNvSpPr>
            <a:spLocks noGrp="1"/>
          </p:cNvSpPr>
          <p:nvPr>
            <p:ph idx="1"/>
          </p:nvPr>
        </p:nvSpPr>
        <p:spPr>
          <a:xfrm>
            <a:off x="304800" y="866775"/>
            <a:ext cx="7772400" cy="1600200"/>
          </a:xfrm>
        </p:spPr>
        <p:txBody>
          <a:bodyPr anchor="t"/>
          <a:lstStyle/>
          <a:p>
            <a:r>
              <a:rPr lang="en-US" altLang="zh-CN" sz="2800">
                <a:solidFill>
                  <a:schemeClr val="tx1"/>
                </a:solidFill>
                <a:latin typeface="Times New Roman" panose="02020603050405020304" pitchFamily="18" charset="0"/>
              </a:rPr>
              <a:t>F={4}</a:t>
            </a:r>
            <a:r>
              <a:rPr lang="zh-CN" altLang="en-US" sz="2800">
                <a:solidFill>
                  <a:schemeClr val="tx1"/>
                </a:solidFill>
                <a:latin typeface="Times New Roman" panose="02020603050405020304" pitchFamily="18" charset="0"/>
              </a:rPr>
              <a:t>；</a:t>
            </a:r>
            <a:r>
              <a:rPr lang="en-US" altLang="zh-CN" sz="2800">
                <a:solidFill>
                  <a:schemeClr val="tx1"/>
                </a:solidFill>
                <a:latin typeface="Times New Roman" panose="02020603050405020304" pitchFamily="18" charset="0"/>
              </a:rPr>
              <a:t>C</a:t>
            </a:r>
            <a:r>
              <a:rPr lang="en-US" altLang="zh-CN" sz="2800" baseline="-14000">
                <a:solidFill>
                  <a:schemeClr val="tx1"/>
                </a:solidFill>
                <a:latin typeface="Times New Roman" panose="02020603050405020304" pitchFamily="18" charset="0"/>
              </a:rPr>
              <a:t>0</a:t>
            </a:r>
            <a:r>
              <a:rPr lang="en-US" altLang="zh-CN" sz="2800">
                <a:solidFill>
                  <a:schemeClr val="tx1"/>
                </a:solidFill>
                <a:latin typeface="Times New Roman" panose="02020603050405020304" pitchFamily="18" charset="0"/>
              </a:rPr>
              <a:t>=(1000)</a:t>
            </a:r>
            <a:r>
              <a:rPr lang="zh-CN" altLang="en-US" sz="2800">
                <a:solidFill>
                  <a:schemeClr val="tx1"/>
                </a:solidFill>
                <a:latin typeface="Times New Roman" panose="02020603050405020304" pitchFamily="18" charset="0"/>
              </a:rPr>
              <a:t>；</a:t>
            </a:r>
          </a:p>
          <a:p>
            <a:r>
              <a:rPr lang="zh-CN" altLang="en-US" sz="2800" dirty="0">
                <a:solidFill>
                  <a:srgbClr val="990099"/>
                </a:solidFill>
                <a:latin typeface="Times New Roman" panose="02020603050405020304" pitchFamily="18" charset="0"/>
              </a:rPr>
              <a:t>状态转换图如下：</a:t>
            </a:r>
            <a:endParaRPr lang="zh-CN" altLang="en-US" sz="2800">
              <a:solidFill>
                <a:srgbClr val="990099"/>
              </a:solidFill>
              <a:latin typeface="Times New Roman" panose="02020603050405020304" pitchFamily="18" charset="0"/>
            </a:endParaRPr>
          </a:p>
        </p:txBody>
      </p:sp>
      <p:grpSp>
        <p:nvGrpSpPr>
          <p:cNvPr id="227332" name="组合 227331"/>
          <p:cNvGrpSpPr/>
          <p:nvPr/>
        </p:nvGrpSpPr>
        <p:grpSpPr>
          <a:xfrm>
            <a:off x="647700" y="1989138"/>
            <a:ext cx="5409421" cy="3345997"/>
            <a:chOff x="48" y="1946"/>
            <a:chExt cx="3057" cy="1994"/>
          </a:xfrm>
        </p:grpSpPr>
        <p:sp>
          <p:nvSpPr>
            <p:cNvPr id="35847" name="文本框 227332"/>
            <p:cNvSpPr txBox="1"/>
            <p:nvPr/>
          </p:nvSpPr>
          <p:spPr>
            <a:xfrm>
              <a:off x="1288" y="2256"/>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1000</a:t>
              </a:r>
            </a:p>
          </p:txBody>
        </p:sp>
        <p:sp>
          <p:nvSpPr>
            <p:cNvPr id="35848" name="文本框 227333"/>
            <p:cNvSpPr txBox="1"/>
            <p:nvPr/>
          </p:nvSpPr>
          <p:spPr>
            <a:xfrm>
              <a:off x="424" y="2748"/>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1001</a:t>
              </a:r>
            </a:p>
          </p:txBody>
        </p:sp>
        <p:sp>
          <p:nvSpPr>
            <p:cNvPr id="35849" name="文本框 227334"/>
            <p:cNvSpPr txBox="1"/>
            <p:nvPr/>
          </p:nvSpPr>
          <p:spPr>
            <a:xfrm>
              <a:off x="1304" y="2748"/>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1010</a:t>
              </a:r>
            </a:p>
          </p:txBody>
        </p:sp>
        <p:sp>
          <p:nvSpPr>
            <p:cNvPr id="35850" name="文本框 227335"/>
            <p:cNvSpPr txBox="1"/>
            <p:nvPr/>
          </p:nvSpPr>
          <p:spPr>
            <a:xfrm>
              <a:off x="2178" y="2748"/>
              <a:ext cx="273" cy="178"/>
            </a:xfrm>
            <a:prstGeom prst="rect">
              <a:avLst/>
            </a:prstGeom>
            <a:noFill/>
            <a:ln w="9525" cap="flat" cmpd="sng">
              <a:solidFill>
                <a:schemeClr val="tx1"/>
              </a:solidFill>
              <a:prstDash val="solid"/>
              <a:miter/>
              <a:headEnd type="none" w="med" len="med"/>
              <a:tailEnd type="none" w="med" len="med"/>
            </a:ln>
          </p:spPr>
          <p:txBody>
            <a:bodyPr wrap="none" lIns="18000" tIns="10800" rIns="180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1100</a:t>
              </a:r>
            </a:p>
          </p:txBody>
        </p:sp>
        <p:sp>
          <p:nvSpPr>
            <p:cNvPr id="35851" name="文本框 227336"/>
            <p:cNvSpPr txBox="1"/>
            <p:nvPr/>
          </p:nvSpPr>
          <p:spPr>
            <a:xfrm>
              <a:off x="786" y="3238"/>
              <a:ext cx="35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1101</a:t>
              </a:r>
            </a:p>
          </p:txBody>
        </p:sp>
        <p:sp>
          <p:nvSpPr>
            <p:cNvPr id="35852" name="文本框 227337"/>
            <p:cNvSpPr txBox="1"/>
            <p:nvPr/>
          </p:nvSpPr>
          <p:spPr>
            <a:xfrm>
              <a:off x="1650" y="3238"/>
              <a:ext cx="35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1011</a:t>
              </a:r>
            </a:p>
          </p:txBody>
        </p:sp>
        <p:sp>
          <p:nvSpPr>
            <p:cNvPr id="35853" name="文本框 227338"/>
            <p:cNvSpPr txBox="1"/>
            <p:nvPr/>
          </p:nvSpPr>
          <p:spPr>
            <a:xfrm>
              <a:off x="2370" y="3238"/>
              <a:ext cx="35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1110</a:t>
              </a:r>
            </a:p>
          </p:txBody>
        </p:sp>
        <p:sp>
          <p:nvSpPr>
            <p:cNvPr id="35854" name="文本框 227339"/>
            <p:cNvSpPr txBox="1"/>
            <p:nvPr/>
          </p:nvSpPr>
          <p:spPr>
            <a:xfrm>
              <a:off x="2370" y="3708"/>
              <a:ext cx="34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1111</a:t>
              </a:r>
            </a:p>
          </p:txBody>
        </p:sp>
        <p:sp>
          <p:nvSpPr>
            <p:cNvPr id="35855" name="直接连接符 227340"/>
            <p:cNvSpPr/>
            <p:nvPr/>
          </p:nvSpPr>
          <p:spPr>
            <a:xfrm flipH="1">
              <a:off x="690" y="2518"/>
              <a:ext cx="624" cy="240"/>
            </a:xfrm>
            <a:prstGeom prst="line">
              <a:avLst/>
            </a:prstGeom>
            <a:ln w="9525" cap="flat" cmpd="sng">
              <a:solidFill>
                <a:schemeClr val="tx1"/>
              </a:solidFill>
              <a:prstDash val="solid"/>
              <a:round/>
              <a:headEnd type="none" w="med" len="med"/>
              <a:tailEnd type="triangle" w="med" len="med"/>
            </a:ln>
          </p:spPr>
        </p:sp>
        <p:sp>
          <p:nvSpPr>
            <p:cNvPr id="35856" name="文本框 227341"/>
            <p:cNvSpPr txBox="1"/>
            <p:nvPr/>
          </p:nvSpPr>
          <p:spPr>
            <a:xfrm>
              <a:off x="824" y="242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57" name="直接连接符 227342"/>
            <p:cNvSpPr/>
            <p:nvPr/>
          </p:nvSpPr>
          <p:spPr>
            <a:xfrm>
              <a:off x="1410" y="2518"/>
              <a:ext cx="0" cy="240"/>
            </a:xfrm>
            <a:prstGeom prst="line">
              <a:avLst/>
            </a:prstGeom>
            <a:ln w="9525" cap="flat" cmpd="sng">
              <a:solidFill>
                <a:schemeClr val="tx1"/>
              </a:solidFill>
              <a:prstDash val="solid"/>
              <a:round/>
              <a:headEnd type="none" w="med" len="med"/>
              <a:tailEnd type="triangle" w="med" len="med"/>
            </a:ln>
          </p:spPr>
        </p:sp>
        <p:sp>
          <p:nvSpPr>
            <p:cNvPr id="35858" name="文本框 227343"/>
            <p:cNvSpPr txBox="1"/>
            <p:nvPr/>
          </p:nvSpPr>
          <p:spPr>
            <a:xfrm>
              <a:off x="1410" y="247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59" name="直接连接符 227344"/>
            <p:cNvSpPr/>
            <p:nvPr/>
          </p:nvSpPr>
          <p:spPr>
            <a:xfrm>
              <a:off x="1746" y="2518"/>
              <a:ext cx="672" cy="192"/>
            </a:xfrm>
            <a:prstGeom prst="line">
              <a:avLst/>
            </a:prstGeom>
            <a:ln w="9525" cap="flat" cmpd="sng">
              <a:solidFill>
                <a:schemeClr val="tx1"/>
              </a:solidFill>
              <a:prstDash val="solid"/>
              <a:round/>
              <a:headEnd type="none" w="med" len="med"/>
              <a:tailEnd type="triangle" w="med" len="med"/>
            </a:ln>
          </p:spPr>
        </p:sp>
        <p:sp>
          <p:nvSpPr>
            <p:cNvPr id="35860" name="文本框 227345"/>
            <p:cNvSpPr txBox="1"/>
            <p:nvPr/>
          </p:nvSpPr>
          <p:spPr>
            <a:xfrm>
              <a:off x="2062" y="237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1" name="直接连接符 227346"/>
            <p:cNvSpPr/>
            <p:nvPr/>
          </p:nvSpPr>
          <p:spPr>
            <a:xfrm flipH="1">
              <a:off x="1938" y="2998"/>
              <a:ext cx="384" cy="240"/>
            </a:xfrm>
            <a:prstGeom prst="line">
              <a:avLst/>
            </a:prstGeom>
            <a:ln w="9525" cap="flat" cmpd="sng">
              <a:solidFill>
                <a:schemeClr val="tx1"/>
              </a:solidFill>
              <a:prstDash val="solid"/>
              <a:round/>
              <a:headEnd type="none" w="med" len="med"/>
              <a:tailEnd type="triangle" w="med" len="med"/>
            </a:ln>
          </p:spPr>
        </p:sp>
        <p:sp>
          <p:nvSpPr>
            <p:cNvPr id="35862" name="文本框 227347"/>
            <p:cNvSpPr txBox="1"/>
            <p:nvPr/>
          </p:nvSpPr>
          <p:spPr>
            <a:xfrm>
              <a:off x="1928" y="290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63" name="直接连接符 227348"/>
            <p:cNvSpPr/>
            <p:nvPr/>
          </p:nvSpPr>
          <p:spPr>
            <a:xfrm>
              <a:off x="2562" y="2998"/>
              <a:ext cx="48" cy="240"/>
            </a:xfrm>
            <a:prstGeom prst="line">
              <a:avLst/>
            </a:prstGeom>
            <a:ln w="9525" cap="flat" cmpd="sng">
              <a:solidFill>
                <a:schemeClr val="tx1"/>
              </a:solidFill>
              <a:prstDash val="solid"/>
              <a:round/>
              <a:headEnd type="none" w="med" len="med"/>
              <a:tailEnd type="triangle" w="med" len="med"/>
            </a:ln>
          </p:spPr>
        </p:sp>
        <p:sp>
          <p:nvSpPr>
            <p:cNvPr id="35864" name="文本框 227349"/>
            <p:cNvSpPr txBox="1"/>
            <p:nvPr/>
          </p:nvSpPr>
          <p:spPr>
            <a:xfrm>
              <a:off x="2590" y="295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5" name="直接连接符 227350"/>
            <p:cNvSpPr/>
            <p:nvPr/>
          </p:nvSpPr>
          <p:spPr>
            <a:xfrm>
              <a:off x="2610" y="3478"/>
              <a:ext cx="0" cy="240"/>
            </a:xfrm>
            <a:prstGeom prst="line">
              <a:avLst/>
            </a:prstGeom>
            <a:ln w="9525" cap="flat" cmpd="sng">
              <a:solidFill>
                <a:schemeClr val="tx1"/>
              </a:solidFill>
              <a:prstDash val="solid"/>
              <a:round/>
              <a:headEnd type="none" w="med" len="med"/>
              <a:tailEnd type="triangle" w="med" len="med"/>
            </a:ln>
          </p:spPr>
        </p:sp>
        <p:sp>
          <p:nvSpPr>
            <p:cNvPr id="35866" name="文本框 227351"/>
            <p:cNvSpPr txBox="1"/>
            <p:nvPr/>
          </p:nvSpPr>
          <p:spPr>
            <a:xfrm>
              <a:off x="2600" y="343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7" name="直接连接符 227352"/>
            <p:cNvSpPr/>
            <p:nvPr/>
          </p:nvSpPr>
          <p:spPr>
            <a:xfrm>
              <a:off x="930" y="2806"/>
              <a:ext cx="384" cy="0"/>
            </a:xfrm>
            <a:prstGeom prst="line">
              <a:avLst/>
            </a:prstGeom>
            <a:ln w="9525" cap="flat" cmpd="sng">
              <a:solidFill>
                <a:schemeClr val="tx1"/>
              </a:solidFill>
              <a:prstDash val="solid"/>
              <a:round/>
              <a:headEnd type="none" w="med" len="med"/>
              <a:tailEnd type="triangle" w="med" len="med"/>
            </a:ln>
          </p:spPr>
        </p:sp>
        <p:sp>
          <p:nvSpPr>
            <p:cNvPr id="35868" name="文本框 227353"/>
            <p:cNvSpPr txBox="1"/>
            <p:nvPr/>
          </p:nvSpPr>
          <p:spPr>
            <a:xfrm>
              <a:off x="1064" y="256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69" name="直接连接符 227354"/>
            <p:cNvSpPr/>
            <p:nvPr/>
          </p:nvSpPr>
          <p:spPr>
            <a:xfrm flipH="1">
              <a:off x="930" y="2902"/>
              <a:ext cx="336" cy="0"/>
            </a:xfrm>
            <a:prstGeom prst="line">
              <a:avLst/>
            </a:prstGeom>
            <a:ln w="9525" cap="flat" cmpd="sng">
              <a:solidFill>
                <a:schemeClr val="tx1"/>
              </a:solidFill>
              <a:prstDash val="solid"/>
              <a:round/>
              <a:headEnd type="none" w="med" len="med"/>
              <a:tailEnd type="triangle" w="med" len="med"/>
            </a:ln>
          </p:spPr>
        </p:sp>
        <p:sp>
          <p:nvSpPr>
            <p:cNvPr id="35870" name="文本框 227355"/>
            <p:cNvSpPr txBox="1"/>
            <p:nvPr/>
          </p:nvSpPr>
          <p:spPr>
            <a:xfrm>
              <a:off x="1074" y="285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1" name="直接连接符 227356"/>
            <p:cNvSpPr/>
            <p:nvPr/>
          </p:nvSpPr>
          <p:spPr>
            <a:xfrm flipH="1">
              <a:off x="1074" y="2998"/>
              <a:ext cx="480" cy="240"/>
            </a:xfrm>
            <a:prstGeom prst="line">
              <a:avLst/>
            </a:prstGeom>
            <a:ln w="9525" cap="flat" cmpd="sng">
              <a:solidFill>
                <a:schemeClr val="tx1"/>
              </a:solidFill>
              <a:prstDash val="solid"/>
              <a:round/>
              <a:headEnd type="none" w="med" len="med"/>
              <a:tailEnd type="triangle" w="med" len="med"/>
            </a:ln>
          </p:spPr>
        </p:sp>
        <p:sp>
          <p:nvSpPr>
            <p:cNvPr id="35872" name="文本框 227357"/>
            <p:cNvSpPr txBox="1"/>
            <p:nvPr/>
          </p:nvSpPr>
          <p:spPr>
            <a:xfrm>
              <a:off x="1304" y="304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73" name="直接连接符 227358"/>
            <p:cNvSpPr/>
            <p:nvPr/>
          </p:nvSpPr>
          <p:spPr>
            <a:xfrm>
              <a:off x="1266" y="3382"/>
              <a:ext cx="384" cy="0"/>
            </a:xfrm>
            <a:prstGeom prst="line">
              <a:avLst/>
            </a:prstGeom>
            <a:ln w="9525" cap="flat" cmpd="sng">
              <a:solidFill>
                <a:schemeClr val="tx1"/>
              </a:solidFill>
              <a:prstDash val="solid"/>
              <a:round/>
              <a:headEnd type="none" w="med" len="med"/>
              <a:tailEnd type="triangle" w="med" len="med"/>
            </a:ln>
          </p:spPr>
        </p:sp>
        <p:sp>
          <p:nvSpPr>
            <p:cNvPr id="35874" name="文本框 227359"/>
            <p:cNvSpPr txBox="1"/>
            <p:nvPr/>
          </p:nvSpPr>
          <p:spPr>
            <a:xfrm>
              <a:off x="1352" y="333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75" name="任意多边形 227360"/>
            <p:cNvSpPr/>
            <p:nvPr/>
          </p:nvSpPr>
          <p:spPr>
            <a:xfrm>
              <a:off x="668" y="2998"/>
              <a:ext cx="1174" cy="735"/>
            </a:xfrm>
            <a:custGeom>
              <a:avLst/>
              <a:gdLst/>
              <a:ahLst/>
              <a:cxnLst/>
              <a:rect l="0" t="0" r="0" b="0"/>
              <a:pathLst>
                <a:path w="1174" h="735">
                  <a:moveTo>
                    <a:pt x="1174" y="480"/>
                  </a:moveTo>
                  <a:lnTo>
                    <a:pt x="1152" y="676"/>
                  </a:lnTo>
                  <a:lnTo>
                    <a:pt x="886" y="735"/>
                  </a:lnTo>
                  <a:lnTo>
                    <a:pt x="221" y="646"/>
                  </a:lnTo>
                  <a:lnTo>
                    <a:pt x="0" y="395"/>
                  </a:lnTo>
                  <a:lnTo>
                    <a:pt x="22"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76" name="任意多边形 227361"/>
            <p:cNvSpPr/>
            <p:nvPr/>
          </p:nvSpPr>
          <p:spPr>
            <a:xfrm>
              <a:off x="269" y="2854"/>
              <a:ext cx="281" cy="258"/>
            </a:xfrm>
            <a:custGeom>
              <a:avLst/>
              <a:gdLst/>
              <a:ahLst/>
              <a:cxnLst/>
              <a:rect l="0" t="0" r="0" b="0"/>
              <a:pathLst>
                <a:path w="281" h="258">
                  <a:moveTo>
                    <a:pt x="277" y="144"/>
                  </a:moveTo>
                  <a:lnTo>
                    <a:pt x="281" y="258"/>
                  </a:lnTo>
                  <a:lnTo>
                    <a:pt x="133" y="258"/>
                  </a:lnTo>
                  <a:lnTo>
                    <a:pt x="15" y="155"/>
                  </a:lnTo>
                  <a:lnTo>
                    <a:pt x="0" y="7"/>
                  </a:lnTo>
                  <a:lnTo>
                    <a:pt x="133"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77" name="文本框 227362"/>
            <p:cNvSpPr txBox="1"/>
            <p:nvPr/>
          </p:nvSpPr>
          <p:spPr>
            <a:xfrm>
              <a:off x="1246" y="3478"/>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8" name="文本框 227363"/>
            <p:cNvSpPr txBox="1"/>
            <p:nvPr/>
          </p:nvSpPr>
          <p:spPr>
            <a:xfrm>
              <a:off x="382" y="309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9" name="任意多边形 227364"/>
            <p:cNvSpPr/>
            <p:nvPr/>
          </p:nvSpPr>
          <p:spPr>
            <a:xfrm>
              <a:off x="1794" y="2374"/>
              <a:ext cx="768" cy="336"/>
            </a:xfrm>
            <a:custGeom>
              <a:avLst/>
              <a:gdLst/>
              <a:ahLst/>
              <a:cxnLst/>
              <a:rect l="0" t="0" r="0" b="0"/>
              <a:pathLst>
                <a:path w="768" h="336">
                  <a:moveTo>
                    <a:pt x="768" y="336"/>
                  </a:moveTo>
                  <a:lnTo>
                    <a:pt x="735" y="177"/>
                  </a:lnTo>
                  <a:lnTo>
                    <a:pt x="558" y="44"/>
                  </a:lnTo>
                  <a:lnTo>
                    <a:pt x="0"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0" name="文本框 227365"/>
            <p:cNvSpPr txBox="1"/>
            <p:nvPr/>
          </p:nvSpPr>
          <p:spPr>
            <a:xfrm>
              <a:off x="2400" y="225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1" name="任意多边形 227366"/>
            <p:cNvSpPr/>
            <p:nvPr/>
          </p:nvSpPr>
          <p:spPr>
            <a:xfrm>
              <a:off x="1794" y="2167"/>
              <a:ext cx="1030" cy="1071"/>
            </a:xfrm>
            <a:custGeom>
              <a:avLst/>
              <a:gdLst/>
              <a:ahLst/>
              <a:cxnLst/>
              <a:rect l="0" t="0" r="0" b="0"/>
              <a:pathLst>
                <a:path w="1030" h="1071">
                  <a:moveTo>
                    <a:pt x="1008" y="1071"/>
                  </a:moveTo>
                  <a:lnTo>
                    <a:pt x="1015" y="857"/>
                  </a:lnTo>
                  <a:lnTo>
                    <a:pt x="1030" y="414"/>
                  </a:lnTo>
                  <a:lnTo>
                    <a:pt x="912" y="74"/>
                  </a:lnTo>
                  <a:lnTo>
                    <a:pt x="513" y="15"/>
                  </a:lnTo>
                  <a:lnTo>
                    <a:pt x="203" y="0"/>
                  </a:lnTo>
                  <a:lnTo>
                    <a:pt x="0" y="111"/>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2" name="文本框 227367"/>
            <p:cNvSpPr txBox="1"/>
            <p:nvPr/>
          </p:nvSpPr>
          <p:spPr>
            <a:xfrm>
              <a:off x="2792" y="225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3" name="任意多边形 227368"/>
            <p:cNvSpPr/>
            <p:nvPr/>
          </p:nvSpPr>
          <p:spPr>
            <a:xfrm>
              <a:off x="1613" y="2020"/>
              <a:ext cx="1492" cy="1698"/>
            </a:xfrm>
            <a:custGeom>
              <a:avLst/>
              <a:gdLst/>
              <a:ahLst/>
              <a:cxnLst/>
              <a:rect l="0" t="0" r="0" b="0"/>
              <a:pathLst>
                <a:path w="1492" h="1698">
                  <a:moveTo>
                    <a:pt x="1189" y="1698"/>
                  </a:moveTo>
                  <a:lnTo>
                    <a:pt x="1418" y="1432"/>
                  </a:lnTo>
                  <a:lnTo>
                    <a:pt x="1492" y="871"/>
                  </a:lnTo>
                  <a:lnTo>
                    <a:pt x="1447" y="324"/>
                  </a:lnTo>
                  <a:lnTo>
                    <a:pt x="1167" y="44"/>
                  </a:lnTo>
                  <a:lnTo>
                    <a:pt x="532" y="0"/>
                  </a:lnTo>
                  <a:lnTo>
                    <a:pt x="148" y="29"/>
                  </a:lnTo>
                  <a:lnTo>
                    <a:pt x="0" y="103"/>
                  </a:lnTo>
                  <a:lnTo>
                    <a:pt x="37" y="21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4" name="文本框 227369"/>
            <p:cNvSpPr txBox="1"/>
            <p:nvPr/>
          </p:nvSpPr>
          <p:spPr>
            <a:xfrm>
              <a:off x="2928" y="278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5" name="任意多边形 227370"/>
            <p:cNvSpPr/>
            <p:nvPr/>
          </p:nvSpPr>
          <p:spPr>
            <a:xfrm>
              <a:off x="498" y="2049"/>
              <a:ext cx="879" cy="709"/>
            </a:xfrm>
            <a:custGeom>
              <a:avLst/>
              <a:gdLst/>
              <a:ahLst/>
              <a:cxnLst/>
              <a:rect l="0" t="0" r="0" b="0"/>
              <a:pathLst>
                <a:path w="879" h="709">
                  <a:moveTo>
                    <a:pt x="0" y="709"/>
                  </a:moveTo>
                  <a:lnTo>
                    <a:pt x="22" y="414"/>
                  </a:lnTo>
                  <a:lnTo>
                    <a:pt x="170" y="89"/>
                  </a:lnTo>
                  <a:lnTo>
                    <a:pt x="495" y="30"/>
                  </a:lnTo>
                  <a:lnTo>
                    <a:pt x="775" y="0"/>
                  </a:lnTo>
                  <a:lnTo>
                    <a:pt x="864" y="30"/>
                  </a:lnTo>
                  <a:lnTo>
                    <a:pt x="879" y="192"/>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6" name="文本框 227371"/>
            <p:cNvSpPr txBox="1"/>
            <p:nvPr/>
          </p:nvSpPr>
          <p:spPr>
            <a:xfrm>
              <a:off x="680" y="208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7" name="任意多边形 227372"/>
            <p:cNvSpPr/>
            <p:nvPr/>
          </p:nvSpPr>
          <p:spPr>
            <a:xfrm>
              <a:off x="48" y="1946"/>
              <a:ext cx="1890" cy="1994"/>
            </a:xfrm>
            <a:custGeom>
              <a:avLst/>
              <a:gdLst/>
              <a:ahLst/>
              <a:cxnLst/>
              <a:rect l="0" t="0" r="0" b="0"/>
              <a:pathLst>
                <a:path w="1890" h="1994">
                  <a:moveTo>
                    <a:pt x="1890" y="1532"/>
                  </a:moveTo>
                  <a:lnTo>
                    <a:pt x="1875" y="1846"/>
                  </a:lnTo>
                  <a:lnTo>
                    <a:pt x="1476" y="1994"/>
                  </a:lnTo>
                  <a:lnTo>
                    <a:pt x="768" y="1920"/>
                  </a:lnTo>
                  <a:lnTo>
                    <a:pt x="177" y="1403"/>
                  </a:lnTo>
                  <a:lnTo>
                    <a:pt x="0" y="842"/>
                  </a:lnTo>
                  <a:lnTo>
                    <a:pt x="103" y="354"/>
                  </a:lnTo>
                  <a:lnTo>
                    <a:pt x="531" y="44"/>
                  </a:lnTo>
                  <a:lnTo>
                    <a:pt x="1078" y="0"/>
                  </a:lnTo>
                  <a:lnTo>
                    <a:pt x="1491" y="29"/>
                  </a:lnTo>
                  <a:lnTo>
                    <a:pt x="1506" y="284"/>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8" name="任意多边形 227373"/>
            <p:cNvSpPr/>
            <p:nvPr/>
          </p:nvSpPr>
          <p:spPr>
            <a:xfrm>
              <a:off x="136" y="1990"/>
              <a:ext cx="1344" cy="1580"/>
            </a:xfrm>
            <a:custGeom>
              <a:avLst/>
              <a:gdLst/>
              <a:ahLst/>
              <a:cxnLst/>
              <a:rect l="0" t="0" r="0" b="0"/>
              <a:pathLst>
                <a:path w="1344" h="1580">
                  <a:moveTo>
                    <a:pt x="794" y="1488"/>
                  </a:moveTo>
                  <a:lnTo>
                    <a:pt x="547" y="1580"/>
                  </a:lnTo>
                  <a:lnTo>
                    <a:pt x="89" y="1167"/>
                  </a:lnTo>
                  <a:lnTo>
                    <a:pt x="0" y="709"/>
                  </a:lnTo>
                  <a:lnTo>
                    <a:pt x="222" y="251"/>
                  </a:lnTo>
                  <a:lnTo>
                    <a:pt x="532" y="59"/>
                  </a:lnTo>
                  <a:lnTo>
                    <a:pt x="975" y="0"/>
                  </a:lnTo>
                  <a:lnTo>
                    <a:pt x="1241" y="15"/>
                  </a:lnTo>
                  <a:lnTo>
                    <a:pt x="1344" y="148"/>
                  </a:lnTo>
                  <a:lnTo>
                    <a:pt x="1322" y="24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9" name="文本框 227374"/>
            <p:cNvSpPr txBox="1"/>
            <p:nvPr/>
          </p:nvSpPr>
          <p:spPr>
            <a:xfrm>
              <a:off x="200" y="242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90" name="文本框 227375"/>
            <p:cNvSpPr txBox="1"/>
            <p:nvPr/>
          </p:nvSpPr>
          <p:spPr>
            <a:xfrm>
              <a:off x="144" y="1968"/>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91" name="直接连接符 227376"/>
            <p:cNvSpPr/>
            <p:nvPr/>
          </p:nvSpPr>
          <p:spPr>
            <a:xfrm flipV="1">
              <a:off x="1650" y="2470"/>
              <a:ext cx="0" cy="240"/>
            </a:xfrm>
            <a:prstGeom prst="line">
              <a:avLst/>
            </a:prstGeom>
            <a:ln w="9525" cap="flat" cmpd="sng">
              <a:solidFill>
                <a:schemeClr val="tx1"/>
              </a:solidFill>
              <a:prstDash val="solid"/>
              <a:round/>
              <a:headEnd type="none" w="med" len="med"/>
              <a:tailEnd type="triangle" w="med" len="med"/>
            </a:ln>
          </p:spPr>
        </p:sp>
        <p:sp>
          <p:nvSpPr>
            <p:cNvPr id="35892" name="文本框 227377"/>
            <p:cNvSpPr txBox="1"/>
            <p:nvPr/>
          </p:nvSpPr>
          <p:spPr>
            <a:xfrm>
              <a:off x="1630" y="247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grpSp>
      <p:sp>
        <p:nvSpPr>
          <p:cNvPr id="35893" name="文本框 227378"/>
          <p:cNvSpPr txBox="1"/>
          <p:nvPr/>
        </p:nvSpPr>
        <p:spPr>
          <a:xfrm>
            <a:off x="266700" y="5476875"/>
            <a:ext cx="6400800" cy="953135"/>
          </a:xfrm>
          <a:prstGeom prst="rect">
            <a:avLst/>
          </a:prstGeom>
          <a:noFill/>
          <a:ln w="9525">
            <a:noFill/>
          </a:ln>
        </p:spPr>
        <p:txBody>
          <a:bodyPr anchor="t">
            <a:spAutoFit/>
          </a:bodyPr>
          <a:lstStyle/>
          <a:p>
            <a:pPr>
              <a:spcBef>
                <a:spcPct val="50000"/>
              </a:spcBef>
            </a:pPr>
            <a:r>
              <a:rPr lang="zh-CN" altLang="en-US" sz="2800" dirty="0">
                <a:solidFill>
                  <a:schemeClr val="tx1"/>
                </a:solidFill>
                <a:latin typeface="宋体" panose="02010600030101010101" pitchFamily="2" charset="-122"/>
                <a:ea typeface="宋体" panose="02010600030101010101" pitchFamily="2" charset="-122"/>
              </a:rPr>
              <a:t>不要忘记流水线排空后进入（</a:t>
            </a:r>
            <a:r>
              <a:rPr lang="en-US" altLang="zh-CN" sz="2800" dirty="0">
                <a:solidFill>
                  <a:schemeClr val="tx1"/>
                </a:solidFill>
                <a:latin typeface="宋体" panose="02010600030101010101" pitchFamily="2" charset="-122"/>
                <a:ea typeface="宋体" panose="02010600030101010101" pitchFamily="2" charset="-122"/>
              </a:rPr>
              <a:t>5</a:t>
            </a:r>
            <a:r>
              <a:rPr lang="zh-CN" altLang="en-US" sz="2800" dirty="0">
                <a:solidFill>
                  <a:schemeClr val="tx1"/>
                </a:solidFill>
                <a:latin typeface="宋体" panose="02010600030101010101" pitchFamily="2" charset="-122"/>
                <a:ea typeface="宋体" panose="02010600030101010101" pitchFamily="2" charset="-122"/>
              </a:rPr>
              <a:t>拍）。</a:t>
            </a:r>
            <a:r>
              <a:rPr lang="en-US" altLang="zh-CN" sz="2800" dirty="0">
                <a:solidFill>
                  <a:schemeClr val="tx1"/>
                </a:solidFill>
                <a:latin typeface="宋体" panose="02010600030101010101" pitchFamily="2" charset="-122"/>
                <a:ea typeface="宋体" panose="02010600030101010101" pitchFamily="2" charset="-122"/>
              </a:rPr>
              <a:t>4+1=5  (1111)</a:t>
            </a:r>
            <a:r>
              <a:rPr lang="zh-CN" altLang="en-US" sz="2800" dirty="0">
                <a:solidFill>
                  <a:schemeClr val="tx1"/>
                </a:solidFill>
                <a:latin typeface="宋体" panose="02010600030101010101" pitchFamily="2" charset="-122"/>
                <a:ea typeface="宋体" panose="02010600030101010101" pitchFamily="2" charset="-122"/>
              </a:rPr>
              <a:t>相当于（</a:t>
            </a:r>
            <a:r>
              <a:rPr lang="en-US" altLang="zh-CN" sz="2800" dirty="0">
                <a:solidFill>
                  <a:schemeClr val="tx1"/>
                </a:solidFill>
                <a:latin typeface="宋体" panose="02010600030101010101" pitchFamily="2" charset="-122"/>
                <a:ea typeface="宋体" panose="02010600030101010101" pitchFamily="2" charset="-122"/>
              </a:rPr>
              <a:t>01111</a:t>
            </a:r>
            <a:r>
              <a:rPr lang="zh-CN" altLang="en-US" sz="2800" dirty="0">
                <a:solidFill>
                  <a:schemeClr val="tx1"/>
                </a:solidFill>
                <a:latin typeface="宋体" panose="02010600030101010101" pitchFamily="2" charset="-122"/>
                <a:ea typeface="宋体" panose="02010600030101010101" pitchFamily="2" charset="-122"/>
              </a:rPr>
              <a:t>）第</a:t>
            </a:r>
            <a:r>
              <a:rPr lang="en-US" altLang="zh-CN" sz="2800" dirty="0">
                <a:solidFill>
                  <a:schemeClr val="tx1"/>
                </a:solidFill>
                <a:latin typeface="宋体" panose="02010600030101010101" pitchFamily="2" charset="-122"/>
                <a:ea typeface="宋体" panose="02010600030101010101" pitchFamily="2" charset="-122"/>
              </a:rPr>
              <a:t>5</a:t>
            </a:r>
            <a:r>
              <a:rPr lang="zh-CN" altLang="en-US" sz="2800" dirty="0">
                <a:solidFill>
                  <a:schemeClr val="tx1"/>
                </a:solidFill>
                <a:latin typeface="宋体" panose="02010600030101010101" pitchFamily="2" charset="-122"/>
                <a:ea typeface="宋体" panose="02010600030101010101" pitchFamily="2" charset="-122"/>
              </a:rPr>
              <a:t>位</a:t>
            </a:r>
            <a:endParaRPr lang="zh-CN" altLang="en-US" sz="2800">
              <a:solidFill>
                <a:schemeClr val="tx1"/>
              </a:solidFill>
              <a:latin typeface="宋体" panose="02010600030101010101" pitchFamily="2" charset="-122"/>
              <a:ea typeface="宋体" panose="02010600030101010101" pitchFamily="2" charset="-122"/>
            </a:endParaRPr>
          </a:p>
        </p:txBody>
      </p:sp>
      <p:sp>
        <p:nvSpPr>
          <p:cNvPr id="35894" name="直接连接符 227379"/>
          <p:cNvSpPr/>
          <p:nvPr/>
        </p:nvSpPr>
        <p:spPr>
          <a:xfrm flipH="1">
            <a:off x="4524375" y="5276850"/>
            <a:ext cx="381000" cy="228600"/>
          </a:xfrm>
          <a:prstGeom prst="line">
            <a:avLst/>
          </a:prstGeom>
          <a:ln w="9525" cap="flat" cmpd="sng">
            <a:solidFill>
              <a:srgbClr val="FF0000"/>
            </a:solidFill>
            <a:prstDash val="solid"/>
            <a:round/>
            <a:headEnd type="none" w="med" len="med"/>
            <a:tailEnd type="none" w="med" len="med"/>
          </a:ln>
        </p:spPr>
      </p:sp>
      <p:sp>
        <p:nvSpPr>
          <p:cNvPr id="37892" name="标题 228353"/>
          <p:cNvSpPr>
            <a:spLocks noGrp="1"/>
          </p:cNvSpPr>
          <p:nvPr/>
        </p:nvSpPr>
        <p:spPr>
          <a:xfrm>
            <a:off x="6289040" y="0"/>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990099"/>
                </a:solidFill>
                <a:latin typeface="宋体" panose="02010600030101010101" pitchFamily="2" charset="-122"/>
              </a:rPr>
              <a:t> </a:t>
            </a:r>
            <a:r>
              <a:rPr lang="zh-CN" altLang="en-US" sz="2800" b="1" dirty="0">
                <a:solidFill>
                  <a:srgbClr val="990099"/>
                </a:solidFill>
                <a:latin typeface="Times New Roman" panose="02020603050405020304" pitchFamily="18" charset="0"/>
              </a:rPr>
              <a:t>调度方案如下：</a:t>
            </a:r>
            <a:endParaRPr lang="zh-CN" altLang="en-US" sz="2800" b="1">
              <a:solidFill>
                <a:srgbClr val="990099"/>
              </a:solidFill>
              <a:latin typeface="Times New Roman" panose="02020603050405020304" pitchFamily="18" charset="0"/>
            </a:endParaRPr>
          </a:p>
        </p:txBody>
      </p:sp>
      <p:sp>
        <p:nvSpPr>
          <p:cNvPr id="37893" name="文本占位符 228354" descr="Rectangle: Click to edit Master text styles&#10;Second level&#10;Third level&#10;Fourth level&#10;Fifth level"/>
          <p:cNvSpPr>
            <a:spLocks noGrp="1"/>
          </p:cNvSpPr>
          <p:nvPr/>
        </p:nvSpPr>
        <p:spPr>
          <a:xfrm>
            <a:off x="6991985" y="5125720"/>
            <a:ext cx="7772400" cy="91440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Tx/>
              <a:buSzTx/>
              <a:buFontTx/>
              <a:buNone/>
            </a:pPr>
            <a:r>
              <a:rPr lang="zh-CN" altLang="en-US" sz="2400" dirty="0">
                <a:solidFill>
                  <a:srgbClr val="CC6600"/>
                </a:solidFill>
                <a:latin typeface="Times New Roman" panose="02020603050405020304" pitchFamily="18" charset="0"/>
              </a:rPr>
              <a:t>最佳调度方案：</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5</a:t>
            </a:r>
          </a:p>
          <a:p>
            <a:r>
              <a:rPr lang="zh-CN" altLang="en-US" sz="2400" dirty="0">
                <a:solidFill>
                  <a:srgbClr val="CC6600"/>
                </a:solidFill>
                <a:latin typeface="宋体" panose="02010600030101010101" pitchFamily="2" charset="-122"/>
              </a:rPr>
              <a:t>平均最少延时： </a:t>
            </a:r>
            <a:r>
              <a:rPr lang="en-US" altLang="zh-CN" sz="2400">
                <a:solidFill>
                  <a:schemeClr val="tx1"/>
                </a:solidFill>
                <a:latin typeface="Times New Roman" panose="02020603050405020304" pitchFamily="18" charset="0"/>
              </a:rPr>
              <a:t>MAL=</a:t>
            </a:r>
            <a:r>
              <a:rPr lang="en-US" altLang="zh-CN" sz="2400">
                <a:solidFill>
                  <a:srgbClr val="CC6600"/>
                </a:solidFill>
                <a:latin typeface="宋体" panose="02010600030101010101" pitchFamily="2" charset="-122"/>
              </a:rPr>
              <a:t> </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拍</a:t>
            </a:r>
          </a:p>
          <a:p>
            <a:endParaRPr lang="zh-CN" altLang="en-US" sz="2400">
              <a:solidFill>
                <a:schemeClr val="tx1"/>
              </a:solidFill>
              <a:latin typeface="宋体" panose="02010600030101010101" pitchFamily="2" charset="-122"/>
            </a:endParaRPr>
          </a:p>
        </p:txBody>
      </p:sp>
      <p:graphicFrame>
        <p:nvGraphicFramePr>
          <p:cNvPr id="228356" name="表格 228355"/>
          <p:cNvGraphicFramePr/>
          <p:nvPr>
            <p:custDataLst>
              <p:tags r:id="rId1"/>
            </p:custDataLst>
          </p:nvPr>
        </p:nvGraphicFramePr>
        <p:xfrm>
          <a:off x="6530975" y="1447800"/>
          <a:ext cx="5334000" cy="3203575"/>
        </p:xfrm>
        <a:graphic>
          <a:graphicData uri="http://schemas.openxmlformats.org/drawingml/2006/table">
            <a:tbl>
              <a:tblPr/>
              <a:tblGrid>
                <a:gridCol w="1641475">
                  <a:extLst>
                    <a:ext uri="{9D8B030D-6E8A-4147-A177-3AD203B41FA5}">
                      <a16:colId xmlns:a16="http://schemas.microsoft.com/office/drawing/2014/main" val="20000"/>
                    </a:ext>
                  </a:extLst>
                </a:gridCol>
                <a:gridCol w="1025525">
                  <a:extLst>
                    <a:ext uri="{9D8B030D-6E8A-4147-A177-3AD203B41FA5}">
                      <a16:colId xmlns:a16="http://schemas.microsoft.com/office/drawing/2014/main" val="20001"/>
                    </a:ext>
                  </a:extLst>
                </a:gridCol>
                <a:gridCol w="164147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tblGrid>
              <a:tr h="457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6/2</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2,1,2,5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10/4</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7/3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2,3,5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b="0"/>
                        <a:t>1,1,1,5</a:t>
                      </a:r>
                      <a:endParaRPr lang="zh-CN" altLang="en-US" sz="2400" b="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b="0"/>
                        <a:t>8/4</a:t>
                      </a:r>
                      <a:endParaRPr lang="zh-CN" altLang="en-US" sz="2400" b="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8/2</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1,2,5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03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1,2,3,5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11/4</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3,2,5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7/3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3,2,1,5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11/4</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5/2</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2022/3/5</a:t>
            </a:fld>
            <a:endParaRPr lang="zh-CN" altLang="en-US" sz="1400" b="0" dirty="0">
              <a:latin typeface="Tahoma" panose="020B0604030504040204" pitchFamily="34" charset="0"/>
            </a:endParaRPr>
          </a:p>
        </p:txBody>
      </p:sp>
      <p:sp>
        <p:nvSpPr>
          <p:cNvPr id="39938"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9939"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56</a:t>
            </a:fld>
            <a:endParaRPr lang="zh-CN" altLang="en-US" sz="1400" b="0" dirty="0">
              <a:latin typeface="Tahoma" panose="020B0604030504040204" pitchFamily="34" charset="0"/>
            </a:endParaRPr>
          </a:p>
        </p:txBody>
      </p:sp>
      <p:sp>
        <p:nvSpPr>
          <p:cNvPr id="39941" name="文本占位符 229378" descr="Rectangle: Click to edit Master text styles&#10;Second level&#10;Third level&#10;Fourth level&#10;Fifth level"/>
          <p:cNvSpPr>
            <a:spLocks noGrp="1"/>
          </p:cNvSpPr>
          <p:nvPr>
            <p:ph idx="1"/>
          </p:nvPr>
        </p:nvSpPr>
        <p:spPr>
          <a:xfrm>
            <a:off x="361950" y="393700"/>
            <a:ext cx="10515600" cy="4351338"/>
          </a:xfrm>
        </p:spPr>
        <p:txBody>
          <a:bodyPr anchor="t"/>
          <a:lstStyle/>
          <a:p>
            <a:pPr>
              <a:spcBef>
                <a:spcPct val="0"/>
              </a:spcBef>
              <a:buClrTx/>
              <a:buSzTx/>
              <a:buFontTx/>
              <a:buNone/>
            </a:pPr>
            <a:r>
              <a:rPr lang="zh-CN" altLang="en-US" sz="2800" dirty="0">
                <a:solidFill>
                  <a:srgbClr val="CC6600"/>
                </a:solidFill>
                <a:latin typeface="Times New Roman" panose="02020603050405020304" pitchFamily="18" charset="0"/>
              </a:rPr>
              <a:t>注意：</a:t>
            </a:r>
            <a:r>
              <a:rPr lang="zh-CN" altLang="en-US" sz="2800" dirty="0">
                <a:solidFill>
                  <a:schemeClr val="tx1"/>
                </a:solidFill>
                <a:latin typeface="Times New Roman" panose="02020603050405020304" pitchFamily="18" charset="0"/>
              </a:rPr>
              <a:t>每种调度方案均要枚举到；</a:t>
            </a:r>
          </a:p>
          <a:p>
            <a:pPr>
              <a:spcBef>
                <a:spcPct val="0"/>
              </a:spcBef>
              <a:buClrTx/>
              <a:buSzTx/>
              <a:buFontTx/>
              <a:buNone/>
            </a:pPr>
            <a:r>
              <a:rPr lang="zh-CN" altLang="en-US" sz="2800" dirty="0">
                <a:solidFill>
                  <a:schemeClr val="tx1"/>
                </a:solidFill>
                <a:latin typeface="宋体" panose="02010600030101010101" pitchFamily="2" charset="-122"/>
              </a:rPr>
              <a:t>不要忘记流水线排空后进入（</a:t>
            </a:r>
            <a:r>
              <a:rPr lang="en-US" altLang="zh-CN" sz="2800" dirty="0">
                <a:solidFill>
                  <a:schemeClr val="tx1"/>
                </a:solidFill>
                <a:latin typeface="宋体" panose="02010600030101010101" pitchFamily="2" charset="-122"/>
              </a:rPr>
              <a:t>5</a:t>
            </a:r>
            <a:r>
              <a:rPr lang="zh-CN" altLang="en-US" sz="2800" dirty="0">
                <a:solidFill>
                  <a:schemeClr val="tx1"/>
                </a:solidFill>
                <a:latin typeface="宋体" panose="02010600030101010101" pitchFamily="2" charset="-122"/>
              </a:rPr>
              <a:t>拍）。</a:t>
            </a:r>
          </a:p>
          <a:p>
            <a:pPr>
              <a:spcBef>
                <a:spcPct val="0"/>
              </a:spcBef>
              <a:buClrTx/>
              <a:buSzTx/>
              <a:buFontTx/>
              <a:buNone/>
            </a:pPr>
            <a:r>
              <a:rPr lang="en-US" altLang="zh-CN" sz="2800" dirty="0">
                <a:solidFill>
                  <a:srgbClr val="990099"/>
                </a:solidFill>
                <a:latin typeface="宋体" panose="02010600030101010101" pitchFamily="2" charset="-122"/>
              </a:rPr>
              <a:t>8</a:t>
            </a:r>
            <a:r>
              <a:rPr lang="zh-CN" altLang="en-US" sz="2800" dirty="0">
                <a:solidFill>
                  <a:srgbClr val="990099"/>
                </a:solidFill>
                <a:latin typeface="宋体" panose="02010600030101010101" pitchFamily="2" charset="-122"/>
              </a:rPr>
              <a:t>个指令进入流水线的时空图如下：</a:t>
            </a:r>
            <a:endParaRPr lang="zh-CN" altLang="en-US" sz="2800">
              <a:solidFill>
                <a:srgbClr val="990099"/>
              </a:solidFill>
              <a:latin typeface="宋体" panose="02010600030101010101" pitchFamily="2" charset="-122"/>
            </a:endParaRPr>
          </a:p>
        </p:txBody>
      </p:sp>
      <p:grpSp>
        <p:nvGrpSpPr>
          <p:cNvPr id="229380" name="组合 229379"/>
          <p:cNvGrpSpPr/>
          <p:nvPr/>
        </p:nvGrpSpPr>
        <p:grpSpPr>
          <a:xfrm>
            <a:off x="201295" y="1739583"/>
            <a:ext cx="7605654" cy="2408490"/>
            <a:chOff x="602" y="1506"/>
            <a:chExt cx="4621" cy="1405"/>
          </a:xfrm>
        </p:grpSpPr>
        <p:sp>
          <p:nvSpPr>
            <p:cNvPr id="39943" name="矩形 229380"/>
            <p:cNvSpPr/>
            <p:nvPr/>
          </p:nvSpPr>
          <p:spPr>
            <a:xfrm>
              <a:off x="88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1</a:t>
              </a:r>
            </a:p>
          </p:txBody>
        </p:sp>
        <p:sp>
          <p:nvSpPr>
            <p:cNvPr id="39944" name="矩形 229381"/>
            <p:cNvSpPr/>
            <p:nvPr/>
          </p:nvSpPr>
          <p:spPr>
            <a:xfrm>
              <a:off x="1328"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3</a:t>
              </a:r>
            </a:p>
          </p:txBody>
        </p:sp>
        <p:sp>
          <p:nvSpPr>
            <p:cNvPr id="39945" name="矩形 229382"/>
            <p:cNvSpPr/>
            <p:nvPr/>
          </p:nvSpPr>
          <p:spPr>
            <a:xfrm>
              <a:off x="155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4</a:t>
              </a:r>
            </a:p>
          </p:txBody>
        </p:sp>
        <p:sp>
          <p:nvSpPr>
            <p:cNvPr id="39946" name="文本框 229383"/>
            <p:cNvSpPr txBox="1"/>
            <p:nvPr/>
          </p:nvSpPr>
          <p:spPr>
            <a:xfrm>
              <a:off x="686" y="1506"/>
              <a:ext cx="19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S</a:t>
              </a:r>
            </a:p>
          </p:txBody>
        </p:sp>
        <p:sp>
          <p:nvSpPr>
            <p:cNvPr id="39947" name="直接连接符 229384"/>
            <p:cNvSpPr/>
            <p:nvPr/>
          </p:nvSpPr>
          <p:spPr>
            <a:xfrm>
              <a:off x="881" y="2298"/>
              <a:ext cx="56" cy="0"/>
            </a:xfrm>
            <a:prstGeom prst="line">
              <a:avLst/>
            </a:prstGeom>
            <a:ln w="9525" cap="flat" cmpd="sng">
              <a:solidFill>
                <a:schemeClr val="tx1"/>
              </a:solidFill>
              <a:prstDash val="solid"/>
              <a:round/>
              <a:headEnd type="none" w="med" len="med"/>
              <a:tailEnd type="none" w="med" len="med"/>
            </a:ln>
          </p:spPr>
        </p:sp>
        <p:sp>
          <p:nvSpPr>
            <p:cNvPr id="39948" name="直接连接符 229385"/>
            <p:cNvSpPr/>
            <p:nvPr/>
          </p:nvSpPr>
          <p:spPr>
            <a:xfrm>
              <a:off x="881" y="2081"/>
              <a:ext cx="56" cy="0"/>
            </a:xfrm>
            <a:prstGeom prst="line">
              <a:avLst/>
            </a:prstGeom>
            <a:ln w="9525" cap="flat" cmpd="sng">
              <a:solidFill>
                <a:schemeClr val="tx1"/>
              </a:solidFill>
              <a:prstDash val="solid"/>
              <a:round/>
              <a:headEnd type="none" w="med" len="med"/>
              <a:tailEnd type="none" w="med" len="med"/>
            </a:ln>
          </p:spPr>
        </p:sp>
        <p:sp>
          <p:nvSpPr>
            <p:cNvPr id="39949" name="直接连接符 229386"/>
            <p:cNvSpPr/>
            <p:nvPr/>
          </p:nvSpPr>
          <p:spPr>
            <a:xfrm>
              <a:off x="881" y="1864"/>
              <a:ext cx="56" cy="0"/>
            </a:xfrm>
            <a:prstGeom prst="line">
              <a:avLst/>
            </a:prstGeom>
            <a:ln w="9525" cap="flat" cmpd="sng">
              <a:solidFill>
                <a:schemeClr val="tx1"/>
              </a:solidFill>
              <a:prstDash val="solid"/>
              <a:round/>
              <a:headEnd type="none" w="med" len="med"/>
              <a:tailEnd type="none" w="med" len="med"/>
            </a:ln>
          </p:spPr>
        </p:sp>
        <p:sp>
          <p:nvSpPr>
            <p:cNvPr id="39950" name="文本框 229387"/>
            <p:cNvSpPr txBox="1"/>
            <p:nvPr/>
          </p:nvSpPr>
          <p:spPr>
            <a:xfrm>
              <a:off x="602" y="1810"/>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4</a:t>
              </a:r>
            </a:p>
          </p:txBody>
        </p:sp>
        <p:sp>
          <p:nvSpPr>
            <p:cNvPr id="39951" name="文本框 229388"/>
            <p:cNvSpPr txBox="1"/>
            <p:nvPr/>
          </p:nvSpPr>
          <p:spPr>
            <a:xfrm>
              <a:off x="602" y="2027"/>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3</a:t>
              </a:r>
            </a:p>
          </p:txBody>
        </p:sp>
        <p:sp>
          <p:nvSpPr>
            <p:cNvPr id="39952" name="文本框 229389"/>
            <p:cNvSpPr txBox="1"/>
            <p:nvPr/>
          </p:nvSpPr>
          <p:spPr>
            <a:xfrm>
              <a:off x="602" y="2244"/>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2</a:t>
              </a:r>
            </a:p>
          </p:txBody>
        </p:sp>
        <p:sp>
          <p:nvSpPr>
            <p:cNvPr id="39953" name="文本框 229390"/>
            <p:cNvSpPr txBox="1"/>
            <p:nvPr/>
          </p:nvSpPr>
          <p:spPr>
            <a:xfrm>
              <a:off x="602" y="2461"/>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1</a:t>
              </a:r>
            </a:p>
          </p:txBody>
        </p:sp>
        <p:sp>
          <p:nvSpPr>
            <p:cNvPr id="39954" name="直接连接符 229391"/>
            <p:cNvSpPr/>
            <p:nvPr/>
          </p:nvSpPr>
          <p:spPr>
            <a:xfrm flipV="1">
              <a:off x="1997" y="2678"/>
              <a:ext cx="0" cy="54"/>
            </a:xfrm>
            <a:prstGeom prst="line">
              <a:avLst/>
            </a:prstGeom>
            <a:ln w="9525" cap="flat" cmpd="sng">
              <a:solidFill>
                <a:schemeClr val="tx1"/>
              </a:solidFill>
              <a:prstDash val="solid"/>
              <a:round/>
              <a:headEnd type="none" w="med" len="med"/>
              <a:tailEnd type="none" w="med" len="med"/>
            </a:ln>
          </p:spPr>
        </p:sp>
        <p:sp>
          <p:nvSpPr>
            <p:cNvPr id="39955" name="文本框 229392"/>
            <p:cNvSpPr txBox="1"/>
            <p:nvPr/>
          </p:nvSpPr>
          <p:spPr>
            <a:xfrm>
              <a:off x="2109" y="2678"/>
              <a:ext cx="200"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6</a:t>
              </a:r>
            </a:p>
          </p:txBody>
        </p:sp>
        <p:sp>
          <p:nvSpPr>
            <p:cNvPr id="39956" name="文本框 229393"/>
            <p:cNvSpPr txBox="1"/>
            <p:nvPr/>
          </p:nvSpPr>
          <p:spPr>
            <a:xfrm>
              <a:off x="3449" y="2666"/>
              <a:ext cx="24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12</a:t>
              </a:r>
            </a:p>
          </p:txBody>
        </p:sp>
        <p:sp>
          <p:nvSpPr>
            <p:cNvPr id="39957" name="文本框 229394"/>
            <p:cNvSpPr txBox="1"/>
            <p:nvPr/>
          </p:nvSpPr>
          <p:spPr>
            <a:xfrm>
              <a:off x="5018" y="2658"/>
              <a:ext cx="205"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p>
          </p:txBody>
        </p:sp>
        <p:sp>
          <p:nvSpPr>
            <p:cNvPr id="39958" name="矩形 229395"/>
            <p:cNvSpPr/>
            <p:nvPr/>
          </p:nvSpPr>
          <p:spPr>
            <a:xfrm>
              <a:off x="1104" y="2515"/>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2</a:t>
              </a:r>
            </a:p>
          </p:txBody>
        </p:sp>
        <p:sp>
          <p:nvSpPr>
            <p:cNvPr id="39959" name="矩形 229396"/>
            <p:cNvSpPr/>
            <p:nvPr/>
          </p:nvSpPr>
          <p:spPr>
            <a:xfrm>
              <a:off x="1994"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60" name="矩形 229397"/>
            <p:cNvSpPr/>
            <p:nvPr/>
          </p:nvSpPr>
          <p:spPr>
            <a:xfrm>
              <a:off x="177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61" name="直接连接符 229398"/>
            <p:cNvSpPr/>
            <p:nvPr/>
          </p:nvSpPr>
          <p:spPr>
            <a:xfrm flipV="1">
              <a:off x="4677" y="2682"/>
              <a:ext cx="0" cy="54"/>
            </a:xfrm>
            <a:prstGeom prst="line">
              <a:avLst/>
            </a:prstGeom>
            <a:ln w="9525" cap="flat" cmpd="sng">
              <a:solidFill>
                <a:schemeClr val="tx1"/>
              </a:solidFill>
              <a:prstDash val="solid"/>
              <a:round/>
              <a:headEnd type="none" w="med" len="med"/>
              <a:tailEnd type="none" w="med" len="med"/>
            </a:ln>
          </p:spPr>
        </p:sp>
        <p:sp>
          <p:nvSpPr>
            <p:cNvPr id="39962" name="矩形 229399"/>
            <p:cNvSpPr/>
            <p:nvPr/>
          </p:nvSpPr>
          <p:spPr>
            <a:xfrm>
              <a:off x="2234" y="229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63" name="矩形 229400"/>
            <p:cNvSpPr/>
            <p:nvPr/>
          </p:nvSpPr>
          <p:spPr>
            <a:xfrm>
              <a:off x="1994" y="2298"/>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64" name="矩形 229401"/>
            <p:cNvSpPr/>
            <p:nvPr/>
          </p:nvSpPr>
          <p:spPr>
            <a:xfrm>
              <a:off x="2448"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65" name="矩形 229402"/>
            <p:cNvSpPr/>
            <p:nvPr/>
          </p:nvSpPr>
          <p:spPr>
            <a:xfrm>
              <a:off x="2234" y="2514"/>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66" name="矩形 229403"/>
            <p:cNvSpPr/>
            <p:nvPr/>
          </p:nvSpPr>
          <p:spPr>
            <a:xfrm>
              <a:off x="2688" y="230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67" name="矩形 229404"/>
            <p:cNvSpPr/>
            <p:nvPr/>
          </p:nvSpPr>
          <p:spPr>
            <a:xfrm>
              <a:off x="2448"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68" name="矩形 229405"/>
            <p:cNvSpPr/>
            <p:nvPr/>
          </p:nvSpPr>
          <p:spPr>
            <a:xfrm>
              <a:off x="2688" y="2519"/>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5</a:t>
              </a:r>
            </a:p>
          </p:txBody>
        </p:sp>
        <p:sp>
          <p:nvSpPr>
            <p:cNvPr id="39969" name="矩形 229406"/>
            <p:cNvSpPr/>
            <p:nvPr/>
          </p:nvSpPr>
          <p:spPr>
            <a:xfrm>
              <a:off x="1104" y="229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70" name="矩形 229407"/>
            <p:cNvSpPr/>
            <p:nvPr/>
          </p:nvSpPr>
          <p:spPr>
            <a:xfrm>
              <a:off x="1551"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71" name="矩形 229408"/>
            <p:cNvSpPr/>
            <p:nvPr/>
          </p:nvSpPr>
          <p:spPr>
            <a:xfrm>
              <a:off x="1774"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72" name="矩形 229409"/>
            <p:cNvSpPr/>
            <p:nvPr/>
          </p:nvSpPr>
          <p:spPr>
            <a:xfrm>
              <a:off x="1328"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73" name="矩形 229410"/>
            <p:cNvSpPr/>
            <p:nvPr/>
          </p:nvSpPr>
          <p:spPr>
            <a:xfrm>
              <a:off x="1328"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74" name="矩形 229411"/>
            <p:cNvSpPr/>
            <p:nvPr/>
          </p:nvSpPr>
          <p:spPr>
            <a:xfrm>
              <a:off x="1774"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75" name="矩形 229412"/>
            <p:cNvSpPr/>
            <p:nvPr/>
          </p:nvSpPr>
          <p:spPr>
            <a:xfrm>
              <a:off x="1997" y="2080"/>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76" name="矩形 229413"/>
            <p:cNvSpPr/>
            <p:nvPr/>
          </p:nvSpPr>
          <p:spPr>
            <a:xfrm>
              <a:off x="1551"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77" name="文本框 229414"/>
            <p:cNvSpPr txBox="1"/>
            <p:nvPr/>
          </p:nvSpPr>
          <p:spPr>
            <a:xfrm>
              <a:off x="4565" y="2678"/>
              <a:ext cx="24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17</a:t>
              </a:r>
            </a:p>
          </p:txBody>
        </p:sp>
        <p:sp>
          <p:nvSpPr>
            <p:cNvPr id="39978" name="直接连接符 229415"/>
            <p:cNvSpPr/>
            <p:nvPr/>
          </p:nvSpPr>
          <p:spPr>
            <a:xfrm flipV="1">
              <a:off x="890" y="1650"/>
              <a:ext cx="0" cy="1104"/>
            </a:xfrm>
            <a:prstGeom prst="line">
              <a:avLst/>
            </a:prstGeom>
            <a:ln w="9525" cap="flat" cmpd="sng">
              <a:solidFill>
                <a:schemeClr val="tx1"/>
              </a:solidFill>
              <a:prstDash val="solid"/>
              <a:round/>
              <a:headEnd type="none" w="med" len="med"/>
              <a:tailEnd type="triangle" w="med" len="med"/>
            </a:ln>
          </p:spPr>
        </p:sp>
        <p:sp>
          <p:nvSpPr>
            <p:cNvPr id="39979" name="矩形 229416"/>
            <p:cNvSpPr/>
            <p:nvPr/>
          </p:nvSpPr>
          <p:spPr>
            <a:xfrm>
              <a:off x="1562"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80" name="矩形 229417"/>
            <p:cNvSpPr/>
            <p:nvPr/>
          </p:nvSpPr>
          <p:spPr>
            <a:xfrm>
              <a:off x="2008"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81" name="矩形 229418"/>
            <p:cNvSpPr/>
            <p:nvPr/>
          </p:nvSpPr>
          <p:spPr>
            <a:xfrm>
              <a:off x="2231" y="1865"/>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82" name="矩形 229419"/>
            <p:cNvSpPr/>
            <p:nvPr/>
          </p:nvSpPr>
          <p:spPr>
            <a:xfrm>
              <a:off x="1785"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83" name="矩形 229420"/>
            <p:cNvSpPr/>
            <p:nvPr/>
          </p:nvSpPr>
          <p:spPr>
            <a:xfrm>
              <a:off x="3147"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84" name="矩形 229421"/>
            <p:cNvSpPr/>
            <p:nvPr/>
          </p:nvSpPr>
          <p:spPr>
            <a:xfrm>
              <a:off x="3370"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85" name="直接连接符 229422"/>
            <p:cNvSpPr/>
            <p:nvPr/>
          </p:nvSpPr>
          <p:spPr>
            <a:xfrm flipV="1">
              <a:off x="3816" y="2677"/>
              <a:ext cx="0" cy="54"/>
            </a:xfrm>
            <a:prstGeom prst="line">
              <a:avLst/>
            </a:prstGeom>
            <a:ln w="9525" cap="flat" cmpd="sng">
              <a:solidFill>
                <a:schemeClr val="tx1"/>
              </a:solidFill>
              <a:prstDash val="solid"/>
              <a:round/>
              <a:headEnd type="none" w="med" len="med"/>
              <a:tailEnd type="none" w="med" len="med"/>
            </a:ln>
          </p:spPr>
        </p:sp>
        <p:sp>
          <p:nvSpPr>
            <p:cNvPr id="39986" name="矩形 229423"/>
            <p:cNvSpPr/>
            <p:nvPr/>
          </p:nvSpPr>
          <p:spPr>
            <a:xfrm>
              <a:off x="2923" y="2514"/>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87" name="矩形 229424"/>
            <p:cNvSpPr/>
            <p:nvPr/>
          </p:nvSpPr>
          <p:spPr>
            <a:xfrm>
              <a:off x="3813" y="2513"/>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88" name="矩形 229425"/>
            <p:cNvSpPr/>
            <p:nvPr/>
          </p:nvSpPr>
          <p:spPr>
            <a:xfrm>
              <a:off x="3590"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89" name="矩形 229426"/>
            <p:cNvSpPr/>
            <p:nvPr/>
          </p:nvSpPr>
          <p:spPr>
            <a:xfrm>
              <a:off x="4036" y="2296"/>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90" name="矩形 229427"/>
            <p:cNvSpPr/>
            <p:nvPr/>
          </p:nvSpPr>
          <p:spPr>
            <a:xfrm>
              <a:off x="3809"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91" name="矩形 229428"/>
            <p:cNvSpPr/>
            <p:nvPr/>
          </p:nvSpPr>
          <p:spPr>
            <a:xfrm>
              <a:off x="4272" y="24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2" name="矩形 229429"/>
            <p:cNvSpPr/>
            <p:nvPr/>
          </p:nvSpPr>
          <p:spPr>
            <a:xfrm>
              <a:off x="4032" y="2513"/>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3" name="矩形 229430"/>
            <p:cNvSpPr/>
            <p:nvPr/>
          </p:nvSpPr>
          <p:spPr>
            <a:xfrm>
              <a:off x="4485"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4" name="矩形 229431"/>
            <p:cNvSpPr/>
            <p:nvPr/>
          </p:nvSpPr>
          <p:spPr>
            <a:xfrm>
              <a:off x="4272"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5" name="矩形 229432"/>
            <p:cNvSpPr/>
            <p:nvPr/>
          </p:nvSpPr>
          <p:spPr>
            <a:xfrm>
              <a:off x="2919" y="2296"/>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96" name="矩形 229433"/>
            <p:cNvSpPr/>
            <p:nvPr/>
          </p:nvSpPr>
          <p:spPr>
            <a:xfrm>
              <a:off x="3366"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7" name="矩形 229434"/>
            <p:cNvSpPr/>
            <p:nvPr/>
          </p:nvSpPr>
          <p:spPr>
            <a:xfrm>
              <a:off x="3589"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8" name="矩形 229435"/>
            <p:cNvSpPr/>
            <p:nvPr/>
          </p:nvSpPr>
          <p:spPr>
            <a:xfrm>
              <a:off x="3143"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99" name="矩形 229436"/>
            <p:cNvSpPr/>
            <p:nvPr/>
          </p:nvSpPr>
          <p:spPr>
            <a:xfrm>
              <a:off x="3163"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40000" name="矩形 229437"/>
            <p:cNvSpPr/>
            <p:nvPr/>
          </p:nvSpPr>
          <p:spPr>
            <a:xfrm>
              <a:off x="3609"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40001" name="矩形 229438"/>
            <p:cNvSpPr/>
            <p:nvPr/>
          </p:nvSpPr>
          <p:spPr>
            <a:xfrm>
              <a:off x="3832" y="208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40002" name="矩形 229439"/>
            <p:cNvSpPr/>
            <p:nvPr/>
          </p:nvSpPr>
          <p:spPr>
            <a:xfrm>
              <a:off x="3386"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40003" name="矩形 229440"/>
            <p:cNvSpPr/>
            <p:nvPr/>
          </p:nvSpPr>
          <p:spPr>
            <a:xfrm>
              <a:off x="3379"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40004" name="矩形 229441"/>
            <p:cNvSpPr/>
            <p:nvPr/>
          </p:nvSpPr>
          <p:spPr>
            <a:xfrm>
              <a:off x="3825"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40005" name="矩形 229442"/>
            <p:cNvSpPr/>
            <p:nvPr/>
          </p:nvSpPr>
          <p:spPr>
            <a:xfrm>
              <a:off x="4048" y="1870"/>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40006" name="矩形 229443"/>
            <p:cNvSpPr/>
            <p:nvPr/>
          </p:nvSpPr>
          <p:spPr>
            <a:xfrm>
              <a:off x="3602"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40007" name="直接连接符 229444"/>
            <p:cNvSpPr/>
            <p:nvPr/>
          </p:nvSpPr>
          <p:spPr>
            <a:xfrm>
              <a:off x="864" y="2736"/>
              <a:ext cx="4080" cy="0"/>
            </a:xfrm>
            <a:prstGeom prst="line">
              <a:avLst/>
            </a:prstGeom>
            <a:ln w="9525" cap="flat" cmpd="sng">
              <a:solidFill>
                <a:schemeClr val="tx1"/>
              </a:solidFill>
              <a:prstDash val="solid"/>
              <a:round/>
              <a:headEnd type="none" w="med" len="med"/>
              <a:tailEnd type="triangle" w="med" len="med"/>
            </a:ln>
          </p:spPr>
        </p:sp>
      </p:grpSp>
      <p:sp>
        <p:nvSpPr>
          <p:cNvPr id="41989" name="文本占位符 230402" descr="Rectangle: Click to edit Master text styles&#10;Second level&#10;Third level&#10;Fourth level&#10;Fifth level"/>
          <p:cNvSpPr>
            <a:spLocks noGrp="1"/>
          </p:cNvSpPr>
          <p:nvPr/>
        </p:nvSpPr>
        <p:spPr>
          <a:xfrm>
            <a:off x="622935" y="427037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Tx/>
              <a:buSzTx/>
              <a:buFontTx/>
              <a:buNone/>
            </a:pPr>
            <a:r>
              <a:rPr lang="zh-CN" altLang="en-US" sz="2800" dirty="0">
                <a:solidFill>
                  <a:srgbClr val="CC6600"/>
                </a:solidFill>
                <a:latin typeface="宋体" panose="02010600030101010101" pitchFamily="2" charset="-122"/>
              </a:rPr>
              <a:t>吞吐率</a:t>
            </a:r>
            <a:r>
              <a:rPr lang="zh-CN" altLang="en-US" sz="2800" dirty="0">
                <a:solidFill>
                  <a:schemeClr val="tx1"/>
                </a:solidFill>
                <a:latin typeface="宋体" panose="02010600030101010101" pitchFamily="2" charset="-122"/>
              </a:rPr>
              <a:t> </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每个时钟周期启动任务的平均数</a:t>
            </a:r>
          </a:p>
          <a:p>
            <a:pPr>
              <a:spcBef>
                <a:spcPct val="0"/>
              </a:spcBef>
              <a:buClrTx/>
              <a:buSzTx/>
              <a:buFontTx/>
              <a:buNone/>
            </a:pPr>
            <a:r>
              <a:rPr lang="zh-CN" altLang="en-US" sz="2800" dirty="0">
                <a:solidFill>
                  <a:schemeClr val="tx1"/>
                </a:solidFill>
                <a:latin typeface="宋体" panose="02010600030101010101" pitchFamily="2" charset="-122"/>
              </a:rPr>
              <a:t>或：指令数</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运行时间</a:t>
            </a:r>
          </a:p>
          <a:p>
            <a:pPr>
              <a:spcBef>
                <a:spcPct val="0"/>
              </a:spcBef>
              <a:buClrTx/>
              <a:buSzTx/>
              <a:buFontTx/>
              <a:buNone/>
            </a:pP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P = 8/(17Δt)</a:t>
            </a:r>
            <a:r>
              <a:rPr lang="zh-CN" altLang="en-US" sz="2800">
                <a:solidFill>
                  <a:schemeClr val="tx1"/>
                </a:solidFill>
                <a:latin typeface="宋体" panose="02010600030101010101" pitchFamily="2" charset="-122"/>
              </a:rPr>
              <a:t>；</a:t>
            </a:r>
          </a:p>
          <a:p>
            <a:pPr>
              <a:spcBef>
                <a:spcPct val="0"/>
              </a:spcBef>
              <a:buClrTx/>
              <a:buSzTx/>
              <a:buFontTx/>
              <a:buNone/>
            </a:pPr>
            <a:r>
              <a:rPr lang="zh-CN" altLang="en-US" sz="2800" dirty="0">
                <a:solidFill>
                  <a:srgbClr val="CC6600"/>
                </a:solidFill>
                <a:latin typeface="宋体" panose="02010600030101010101" pitchFamily="2" charset="-122"/>
              </a:rPr>
              <a:t>加速比</a:t>
            </a: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S = (6Δt×8) /(17Δt)=48/17</a:t>
            </a:r>
            <a:r>
              <a:rPr lang="zh-CN" altLang="en-US" sz="2800">
                <a:solidFill>
                  <a:schemeClr val="tx1"/>
                </a:solidFill>
                <a:latin typeface="宋体" panose="02010600030101010101" pitchFamily="2" charset="-122"/>
              </a:rPr>
              <a:t>；</a:t>
            </a:r>
          </a:p>
          <a:p>
            <a:pPr>
              <a:spcBef>
                <a:spcPct val="0"/>
              </a:spcBef>
              <a:buClrTx/>
              <a:buSzTx/>
              <a:buFontTx/>
              <a:buNone/>
            </a:pPr>
            <a:r>
              <a:rPr lang="zh-CN" altLang="en-US" sz="2800" dirty="0">
                <a:solidFill>
                  <a:srgbClr val="CC6600"/>
                </a:solidFill>
                <a:latin typeface="宋体" panose="02010600030101010101" pitchFamily="2" charset="-122"/>
              </a:rPr>
              <a:t>效率</a:t>
            </a:r>
            <a:r>
              <a:rPr lang="zh-CN" altLang="en-US" sz="2800" dirty="0">
                <a:solidFill>
                  <a:srgbClr val="CC3300"/>
                </a:solidFill>
                <a:latin typeface="宋体" panose="02010600030101010101" pitchFamily="2" charset="-122"/>
              </a:rPr>
              <a:t>  </a:t>
            </a: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E = (6Δt×8) /(17Δt×4)=12/17</a:t>
            </a:r>
            <a:r>
              <a:rPr lang="zh-CN" altLang="en-US" sz="2800">
                <a:solidFill>
                  <a:schemeClr val="tx1"/>
                </a:solidFill>
                <a:latin typeface="宋体" panose="02010600030101010101" pitchFamily="2" charset="-122"/>
              </a:rPr>
              <a:t>；</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2022/3/5</a:t>
            </a:fld>
            <a:endParaRPr lang="zh-CN" altLang="en-US" sz="1400" b="0" dirty="0">
              <a:latin typeface="Tahoma" panose="020B0604030504040204" pitchFamily="34" charset="0"/>
            </a:endParaRPr>
          </a:p>
        </p:txBody>
      </p:sp>
      <p:sp>
        <p:nvSpPr>
          <p:cNvPr id="44034"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44035"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57</a:t>
            </a:fld>
            <a:endParaRPr lang="zh-CN" altLang="en-US" sz="1400" b="0" dirty="0">
              <a:latin typeface="Tahoma" panose="020B0604030504040204" pitchFamily="34" charset="0"/>
            </a:endParaRPr>
          </a:p>
        </p:txBody>
      </p:sp>
      <p:sp>
        <p:nvSpPr>
          <p:cNvPr id="44036" name="文本占位符 231426" descr="Rectangle: Click to edit Master text styles&#10;Second level&#10;Third level&#10;Fourth level&#10;Fifth level"/>
          <p:cNvSpPr>
            <a:spLocks noGrp="1"/>
          </p:cNvSpPr>
          <p:nvPr>
            <p:ph idx="1"/>
          </p:nvPr>
        </p:nvSpPr>
        <p:spPr>
          <a:xfrm>
            <a:off x="2286000" y="457200"/>
            <a:ext cx="7772400" cy="4114800"/>
          </a:xfrm>
        </p:spPr>
        <p:txBody>
          <a:bodyPr anchor="t"/>
          <a:lstStyle/>
          <a:p>
            <a:pPr>
              <a:spcBef>
                <a:spcPct val="0"/>
              </a:spcBef>
              <a:buClrTx/>
              <a:buSzTx/>
              <a:buFontTx/>
              <a:buNone/>
            </a:pPr>
            <a:r>
              <a:rPr lang="zh-CN" altLang="en-US" sz="2800" dirty="0">
                <a:solidFill>
                  <a:srgbClr val="CC6600"/>
                </a:solidFill>
                <a:latin typeface="Times New Roman" panose="02020603050405020304" pitchFamily="18" charset="0"/>
              </a:rPr>
              <a:t>假如：</a:t>
            </a:r>
            <a:r>
              <a:rPr lang="en-US" altLang="zh-CN" sz="2800" dirty="0">
                <a:solidFill>
                  <a:schemeClr val="tx1"/>
                </a:solidFill>
                <a:latin typeface="Times New Roman" panose="02020603050405020304" pitchFamily="18" charset="0"/>
              </a:rPr>
              <a:t>n</a:t>
            </a:r>
            <a:r>
              <a:rPr lang="zh-CN" altLang="en-US" sz="2800" dirty="0">
                <a:solidFill>
                  <a:schemeClr val="tx1"/>
                </a:solidFill>
                <a:latin typeface="Times New Roman" panose="02020603050405020304" pitchFamily="18" charset="0"/>
              </a:rPr>
              <a:t>条指令，效率</a:t>
            </a:r>
            <a:r>
              <a:rPr lang="zh-CN" altLang="en-US" sz="2800" dirty="0">
                <a:solidFill>
                  <a:schemeClr val="tx1"/>
                </a:solidFill>
                <a:latin typeface="宋体" panose="02010600030101010101" pitchFamily="2" charset="-122"/>
              </a:rPr>
              <a:t>如何？</a:t>
            </a:r>
          </a:p>
          <a:p>
            <a:pPr>
              <a:spcBef>
                <a:spcPct val="0"/>
              </a:spcBef>
              <a:buClrTx/>
              <a:buSzTx/>
              <a:buFontTx/>
              <a:buNone/>
            </a:pPr>
            <a:r>
              <a:rPr lang="en-US" altLang="zh-CN" sz="2800" dirty="0">
                <a:solidFill>
                  <a:srgbClr val="990099"/>
                </a:solidFill>
                <a:latin typeface="宋体" panose="02010600030101010101" pitchFamily="2" charset="-122"/>
              </a:rPr>
              <a:t>n</a:t>
            </a:r>
            <a:r>
              <a:rPr lang="zh-CN" altLang="en-US" sz="2800" dirty="0">
                <a:solidFill>
                  <a:srgbClr val="990099"/>
                </a:solidFill>
                <a:latin typeface="宋体" panose="02010600030101010101" pitchFamily="2" charset="-122"/>
              </a:rPr>
              <a:t>个指令进入流水线的时空图如下：</a:t>
            </a:r>
            <a:endParaRPr lang="zh-CN" altLang="en-US" sz="2800">
              <a:solidFill>
                <a:srgbClr val="990099"/>
              </a:solidFill>
              <a:latin typeface="宋体" panose="02010600030101010101" pitchFamily="2" charset="-122"/>
            </a:endParaRPr>
          </a:p>
          <a:p>
            <a:endParaRPr lang="zh-CN" altLang="en-US"/>
          </a:p>
        </p:txBody>
      </p:sp>
      <p:sp>
        <p:nvSpPr>
          <p:cNvPr id="44037" name="文本框 231494"/>
          <p:cNvSpPr txBox="1"/>
          <p:nvPr/>
        </p:nvSpPr>
        <p:spPr>
          <a:xfrm>
            <a:off x="4572000" y="2971800"/>
            <a:ext cx="1447800" cy="368300"/>
          </a:xfrm>
          <a:prstGeom prst="rect">
            <a:avLst/>
          </a:prstGeom>
          <a:noFill/>
          <a:ln w="9525">
            <a:noFill/>
          </a:ln>
        </p:spPr>
        <p:txBody>
          <a:bodyPr anchor="t">
            <a:spAutoFit/>
          </a:bodyPr>
          <a:lstStyle/>
          <a:p>
            <a:pPr>
              <a:spcBef>
                <a:spcPct val="50000"/>
              </a:spcBef>
            </a:pPr>
            <a:r>
              <a:rPr lang="zh-CN" altLang="en-US" dirty="0">
                <a:solidFill>
                  <a:srgbClr val="000066"/>
                </a:solidFill>
                <a:latin typeface="Times New Roman" panose="02020603050405020304" pitchFamily="18" charset="0"/>
                <a:ea typeface="宋体" panose="02010600030101010101" pitchFamily="2" charset="-122"/>
              </a:rPr>
              <a:t>周期重复</a:t>
            </a:r>
            <a:endParaRPr lang="zh-CN" altLang="en-US">
              <a:solidFill>
                <a:srgbClr val="000066"/>
              </a:solidFill>
              <a:latin typeface="Times New Roman" panose="02020603050405020304" pitchFamily="18" charset="0"/>
              <a:ea typeface="宋体" panose="02010600030101010101" pitchFamily="2" charset="-122"/>
            </a:endParaRPr>
          </a:p>
        </p:txBody>
      </p:sp>
      <p:sp>
        <p:nvSpPr>
          <p:cNvPr id="44038" name="直接连接符 231495"/>
          <p:cNvSpPr/>
          <p:nvPr/>
        </p:nvSpPr>
        <p:spPr>
          <a:xfrm>
            <a:off x="4114800" y="2971800"/>
            <a:ext cx="0" cy="609600"/>
          </a:xfrm>
          <a:prstGeom prst="line">
            <a:avLst/>
          </a:prstGeom>
          <a:ln w="9525" cap="flat" cmpd="sng">
            <a:solidFill>
              <a:schemeClr val="tx1"/>
            </a:solidFill>
            <a:prstDash val="solid"/>
            <a:round/>
            <a:headEnd type="none" w="med" len="med"/>
            <a:tailEnd type="none" w="med" len="med"/>
          </a:ln>
        </p:spPr>
      </p:sp>
      <p:sp>
        <p:nvSpPr>
          <p:cNvPr id="44039" name="直接连接符 231496"/>
          <p:cNvSpPr/>
          <p:nvPr/>
        </p:nvSpPr>
        <p:spPr>
          <a:xfrm>
            <a:off x="6324600" y="2895600"/>
            <a:ext cx="0" cy="762000"/>
          </a:xfrm>
          <a:prstGeom prst="line">
            <a:avLst/>
          </a:prstGeom>
          <a:ln w="9525" cap="flat" cmpd="sng">
            <a:solidFill>
              <a:schemeClr val="tx1"/>
            </a:solidFill>
            <a:prstDash val="solid"/>
            <a:round/>
            <a:headEnd type="none" w="med" len="med"/>
            <a:tailEnd type="none" w="med" len="med"/>
          </a:ln>
        </p:spPr>
      </p:sp>
      <p:sp>
        <p:nvSpPr>
          <p:cNvPr id="44040" name="直接连接符 231497"/>
          <p:cNvSpPr/>
          <p:nvPr/>
        </p:nvSpPr>
        <p:spPr>
          <a:xfrm flipH="1">
            <a:off x="4114800" y="3200400"/>
            <a:ext cx="381000" cy="0"/>
          </a:xfrm>
          <a:prstGeom prst="line">
            <a:avLst/>
          </a:prstGeom>
          <a:ln w="9525" cap="flat" cmpd="sng">
            <a:solidFill>
              <a:schemeClr val="tx1"/>
            </a:solidFill>
            <a:prstDash val="solid"/>
            <a:round/>
            <a:headEnd type="none" w="med" len="med"/>
            <a:tailEnd type="triangle" w="med" len="med"/>
          </a:ln>
        </p:spPr>
      </p:sp>
      <p:sp>
        <p:nvSpPr>
          <p:cNvPr id="44041" name="直接连接符 231498"/>
          <p:cNvSpPr/>
          <p:nvPr/>
        </p:nvSpPr>
        <p:spPr>
          <a:xfrm>
            <a:off x="5867400" y="3200400"/>
            <a:ext cx="457200" cy="0"/>
          </a:xfrm>
          <a:prstGeom prst="line">
            <a:avLst/>
          </a:prstGeom>
          <a:ln w="9525" cap="flat" cmpd="sng">
            <a:solidFill>
              <a:schemeClr val="tx1"/>
            </a:solidFill>
            <a:prstDash val="solid"/>
            <a:round/>
            <a:headEnd type="none" w="med" len="med"/>
            <a:tailEnd type="triangle" w="med" len="med"/>
          </a:ln>
        </p:spPr>
      </p:sp>
      <p:sp>
        <p:nvSpPr>
          <p:cNvPr id="44042" name="矩形 231499" descr="Rectangle: Click to edit Master text styles&#10;Second level&#10;Third level&#10;Fourth level&#10;Fifth level"/>
          <p:cNvSpPr/>
          <p:nvPr/>
        </p:nvSpPr>
        <p:spPr>
          <a:xfrm>
            <a:off x="1981200" y="3886200"/>
            <a:ext cx="7772400" cy="2286000"/>
          </a:xfrm>
          <a:prstGeom prst="rect">
            <a:avLst/>
          </a:prstGeom>
          <a:noFill/>
          <a:ln w="9525">
            <a:noFill/>
          </a:ln>
        </p:spPr>
        <p:txBody>
          <a:bodyPr anchor="t"/>
          <a:lstStyle/>
          <a:p>
            <a:pPr marL="342900" indent="-342900"/>
            <a:r>
              <a:rPr lang="zh-CN" altLang="en-US" sz="2800" dirty="0">
                <a:solidFill>
                  <a:srgbClr val="CC6600"/>
                </a:solidFill>
                <a:latin typeface="宋体" panose="02010600030101010101" pitchFamily="2" charset="-122"/>
                <a:ea typeface="宋体" panose="02010600030101010101" pitchFamily="2" charset="-122"/>
              </a:rPr>
              <a:t>吞吐率  </a:t>
            </a:r>
            <a:r>
              <a:rPr lang="en-US" altLang="zh-CN" sz="2800">
                <a:solidFill>
                  <a:schemeClr val="tx1"/>
                </a:solidFill>
                <a:latin typeface="宋体" panose="02010600030101010101" pitchFamily="2" charset="-122"/>
                <a:ea typeface="宋体" panose="02010600030101010101" pitchFamily="2" charset="-122"/>
              </a:rPr>
              <a:t>P = 1/MAL=1/(2 Δt)</a:t>
            </a:r>
          </a:p>
          <a:p>
            <a:pPr marL="342900" indent="-342900"/>
            <a:r>
              <a:rPr lang="zh-CN" altLang="en-US" sz="2800" dirty="0">
                <a:solidFill>
                  <a:srgbClr val="CC6600"/>
                </a:solidFill>
                <a:latin typeface="宋体" panose="02010600030101010101" pitchFamily="2" charset="-122"/>
                <a:ea typeface="宋体" panose="02010600030101010101" pitchFamily="2" charset="-122"/>
              </a:rPr>
              <a:t>效率</a:t>
            </a:r>
            <a:r>
              <a:rPr lang="zh-CN" altLang="en-US" sz="2800" dirty="0">
                <a:solidFill>
                  <a:srgbClr val="CC3300"/>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  </a:t>
            </a:r>
            <a:r>
              <a:rPr lang="en-US" altLang="zh-CN" sz="2800">
                <a:solidFill>
                  <a:schemeClr val="tx1"/>
                </a:solidFill>
                <a:latin typeface="宋体" panose="02010600030101010101" pitchFamily="2" charset="-122"/>
                <a:ea typeface="宋体" panose="02010600030101010101" pitchFamily="2" charset="-122"/>
              </a:rPr>
              <a:t>E = (24Δt) /(8Δt×4)=3/4</a:t>
            </a:r>
            <a:r>
              <a:rPr lang="zh-CN" altLang="en-US" sz="2800">
                <a:solidFill>
                  <a:schemeClr val="tx1"/>
                </a:solidFill>
                <a:latin typeface="宋体" panose="02010600030101010101" pitchFamily="2" charset="-122"/>
                <a:ea typeface="宋体" panose="02010600030101010101" pitchFamily="2" charset="-122"/>
              </a:rPr>
              <a:t>；</a:t>
            </a:r>
          </a:p>
        </p:txBody>
      </p:sp>
      <p:graphicFrame>
        <p:nvGraphicFramePr>
          <p:cNvPr id="44043" name="对象 231500"/>
          <p:cNvGraphicFramePr/>
          <p:nvPr/>
        </p:nvGraphicFramePr>
        <p:xfrm>
          <a:off x="1524000" y="1676400"/>
          <a:ext cx="9144000" cy="1227138"/>
        </p:xfrm>
        <a:graphic>
          <a:graphicData uri="http://schemas.openxmlformats.org/presentationml/2006/ole">
            <mc:AlternateContent xmlns:mc="http://schemas.openxmlformats.org/markup-compatibility/2006">
              <mc:Choice xmlns:v="urn:schemas-microsoft-com:vml" Requires="v">
                <p:oleObj spid="_x0000_s18434" r:id="rId4" imgW="7658100" imgH="1028700" progId="Paint.Picture">
                  <p:embed/>
                </p:oleObj>
              </mc:Choice>
              <mc:Fallback>
                <p:oleObj r:id="rId4" imgW="7658100" imgH="1028700" progId="Paint.Picture">
                  <p:embed/>
                  <p:pic>
                    <p:nvPicPr>
                      <p:cNvPr id="0" name="图片 3075"/>
                      <p:cNvPicPr/>
                      <p:nvPr/>
                    </p:nvPicPr>
                    <p:blipFill>
                      <a:blip r:embed="rId5"/>
                      <a:stretch>
                        <a:fillRect/>
                      </a:stretch>
                    </p:blipFill>
                    <p:spPr>
                      <a:xfrm>
                        <a:off x="1524000" y="1676400"/>
                        <a:ext cx="9144000" cy="1227138"/>
                      </a:xfrm>
                      <a:prstGeom prst="rect">
                        <a:avLst/>
                      </a:prstGeom>
                      <a:noFill/>
                      <a:ln w="38100">
                        <a:noFill/>
                        <a:miter/>
                      </a:ln>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4.4  流水线相关处理</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4.4  流水线相关处理</a:t>
            </a:r>
          </a:p>
        </p:txBody>
      </p:sp>
      <p:sp>
        <p:nvSpPr>
          <p:cNvPr id="67586" name="日期占位符 1"/>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67587" name="灯片编号占位符 3"/>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59</a:t>
            </a:fld>
            <a:endParaRPr lang="en-US" altLang="zh-CN" sz="1400" dirty="0"/>
          </a:p>
        </p:txBody>
      </p:sp>
      <p:sp>
        <p:nvSpPr>
          <p:cNvPr id="67588" name="Rectangle 2"/>
          <p:cNvSpPr/>
          <p:nvPr/>
        </p:nvSpPr>
        <p:spPr>
          <a:xfrm>
            <a:off x="1003935" y="1064895"/>
            <a:ext cx="9617710" cy="3886200"/>
          </a:xfrm>
          <a:prstGeom prst="rect">
            <a:avLst/>
          </a:prstGeom>
          <a:noFill/>
          <a:ln w="9525">
            <a:noFill/>
          </a:ln>
        </p:spPr>
        <p:txBody>
          <a:bodyPr/>
          <a:lstStyle/>
          <a:p>
            <a:pPr marL="342900" indent="-342900">
              <a:spcBef>
                <a:spcPct val="20000"/>
              </a:spcBef>
              <a:buClr>
                <a:schemeClr val="folHlink"/>
              </a:buClr>
              <a:buSzPct val="60000"/>
              <a:buFont typeface="Wingdings" panose="05000000000000000000" pitchFamily="2" charset="2"/>
              <a:buChar char="n"/>
            </a:pPr>
            <a:r>
              <a:rPr lang="zh-CN" altLang="en-US" sz="3200" dirty="0">
                <a:latin typeface="幼圆" panose="02010509060101010101" pitchFamily="49" charset="-122"/>
                <a:ea typeface="幼圆" panose="02010509060101010101" pitchFamily="49" charset="-122"/>
                <a:cs typeface="幼圆" panose="02010509060101010101" pitchFamily="49" charset="-122"/>
              </a:rPr>
              <a:t>流水线</a:t>
            </a:r>
            <a:r>
              <a:rPr lang="zh-CN" altLang="en-GB" sz="3200" dirty="0">
                <a:latin typeface="幼圆" panose="02010509060101010101" pitchFamily="49" charset="-122"/>
                <a:ea typeface="幼圆" panose="02010509060101010101" pitchFamily="49" charset="-122"/>
                <a:cs typeface="幼圆" panose="02010509060101010101" pitchFamily="49" charset="-122"/>
              </a:rPr>
              <a:t>出现断流的原因：</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编译形成的目标程序不能发挥流水结构的作用；</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存储系统供不上为连续流动所需的指令和操作数；</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各种相关、转移和中断问题。</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转移、中断等现象与它们之后的指令有关联，从而不能同时解释，我们称为全局性相关。那些与主存操作数或寄存器的"先写后读"等关联，我们又称为局部性相关。</a:t>
            </a:r>
            <a:r>
              <a:rPr lang="zh-CN" altLang="en-US" sz="3200" dirty="0">
                <a:latin typeface="幼圆" panose="02010509060101010101" pitchFamily="49" charset="-122"/>
                <a:ea typeface="幼圆" panose="02010509060101010101" pitchFamily="49" charset="-122"/>
                <a:cs typeface="幼圆" panose="02010509060101010101" pitchFamily="49" charset="-122"/>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79755" y="1057275"/>
            <a:ext cx="10194290" cy="5852160"/>
          </a:xfrm>
          <a:prstGeom prst="rect">
            <a:avLst/>
          </a:prstGeom>
        </p:spPr>
        <p:txBody>
          <a:bodyPr wrap="square">
            <a:spAutoFit/>
            <a:scene3d>
              <a:camera prst="orthographicFront"/>
              <a:lightRig rig="threePt" dir="t"/>
            </a:scene3d>
          </a:bodyPr>
          <a:lstStyle/>
          <a:p>
            <a:pPr>
              <a:spcBef>
                <a:spcPct val="0"/>
              </a:spcBef>
              <a:buClrTx/>
              <a:buSzTx/>
              <a:buFontTx/>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如何加快指令的解释过程是计算机组成设计的基本任务。除了采用高速部件外，一次重叠，先行控制和流水等控制方式是常用的，意在提高指令的并行性，从而加速指令的解释过程。</a:t>
            </a:r>
          </a:p>
          <a:p>
            <a:pPr>
              <a:spcBef>
                <a:spcPct val="0"/>
              </a:spcBef>
              <a:buClrTx/>
              <a:buSzTx/>
              <a:buFontTx/>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控制方式分类：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顺序方式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重叠方式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流水方式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2" name="标题 2"/>
          <p:cNvSpPr>
            <a:spLocks noGrp="1"/>
          </p:cNvSpPr>
          <p:nvPr/>
        </p:nvSpPr>
        <p:spPr>
          <a:xfrm>
            <a:off x="244024"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t>4.1.1  重叠方式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6963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6963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60</a:t>
            </a:fld>
            <a:endParaRPr lang="en-US" altLang="zh-CN" sz="1400" dirty="0"/>
          </a:p>
        </p:txBody>
      </p:sp>
      <p:sp>
        <p:nvSpPr>
          <p:cNvPr id="242691" name="Text Box 3"/>
          <p:cNvSpPr txBox="1"/>
          <p:nvPr/>
        </p:nvSpPr>
        <p:spPr>
          <a:xfrm>
            <a:off x="1752600" y="1196340"/>
            <a:ext cx="43434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保持流水线性能条件：</a:t>
            </a:r>
          </a:p>
        </p:txBody>
      </p:sp>
      <p:sp>
        <p:nvSpPr>
          <p:cNvPr id="242692" name="Text Box 4"/>
          <p:cNvSpPr txBox="1"/>
          <p:nvPr/>
        </p:nvSpPr>
        <p:spPr>
          <a:xfrm>
            <a:off x="5638800" y="1247775"/>
            <a:ext cx="3625850" cy="521970"/>
          </a:xfrm>
          <a:prstGeom prst="rect">
            <a:avLst/>
          </a:prstGeom>
          <a:noFill/>
          <a:ln w="9525">
            <a:noFill/>
          </a:ln>
        </p:spPr>
        <p:txBody>
          <a:bodyPr>
            <a:spAutoFit/>
          </a:bodyPr>
          <a:lstStyle/>
          <a:p>
            <a:r>
              <a:rPr lang="zh-CN" altLang="en-US" sz="2800" b="1" dirty="0">
                <a:latin typeface="Times New Roman" panose="02020603050405020304" pitchFamily="18" charset="0"/>
              </a:rPr>
              <a:t>不能停顿或断流。</a:t>
            </a:r>
          </a:p>
        </p:txBody>
      </p:sp>
      <p:sp>
        <p:nvSpPr>
          <p:cNvPr id="242693" name="Text Box 5"/>
          <p:cNvSpPr txBox="1"/>
          <p:nvPr/>
        </p:nvSpPr>
        <p:spPr>
          <a:xfrm>
            <a:off x="1752600" y="1628775"/>
            <a:ext cx="43434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影响流水线性能因素：</a:t>
            </a:r>
          </a:p>
        </p:txBody>
      </p:sp>
      <p:sp>
        <p:nvSpPr>
          <p:cNvPr id="242694" name="Text Box 6"/>
          <p:cNvSpPr txBox="1"/>
          <p:nvPr/>
        </p:nvSpPr>
        <p:spPr>
          <a:xfrm>
            <a:off x="5638800" y="1628775"/>
            <a:ext cx="3048000" cy="521970"/>
          </a:xfrm>
          <a:prstGeom prst="rect">
            <a:avLst/>
          </a:prstGeom>
          <a:noFill/>
          <a:ln w="9525">
            <a:noFill/>
          </a:ln>
        </p:spPr>
        <p:txBody>
          <a:bodyPr>
            <a:spAutoFit/>
          </a:bodyPr>
          <a:lstStyle/>
          <a:p>
            <a:r>
              <a:rPr lang="zh-CN" altLang="en-US" sz="2800" b="1" dirty="0">
                <a:latin typeface="Times New Roman" panose="02020603050405020304" pitchFamily="18" charset="0"/>
              </a:rPr>
              <a:t>相关和功能切换。</a:t>
            </a:r>
          </a:p>
        </p:txBody>
      </p:sp>
      <p:sp>
        <p:nvSpPr>
          <p:cNvPr id="242695" name="Text Box 7"/>
          <p:cNvSpPr txBox="1"/>
          <p:nvPr/>
        </p:nvSpPr>
        <p:spPr>
          <a:xfrm>
            <a:off x="1752600" y="2192338"/>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一、相关类型</a:t>
            </a:r>
          </a:p>
        </p:txBody>
      </p:sp>
      <p:sp>
        <p:nvSpPr>
          <p:cNvPr id="242696" name="Text Box 8"/>
          <p:cNvSpPr txBox="1"/>
          <p:nvPr/>
        </p:nvSpPr>
        <p:spPr>
          <a:xfrm>
            <a:off x="1752600" y="2771775"/>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1.</a:t>
            </a:r>
            <a:r>
              <a:rPr lang="zh-CN" altLang="en-US" sz="2800" b="1" dirty="0">
                <a:solidFill>
                  <a:srgbClr val="FF3399"/>
                </a:solidFill>
                <a:latin typeface="宋体" panose="02010600030101010101" pitchFamily="2" charset="-122"/>
              </a:rPr>
              <a:t>全局相关</a:t>
            </a:r>
            <a:endParaRPr lang="zh-CN" altLang="en-US" sz="2800" b="1" dirty="0">
              <a:latin typeface="宋体" panose="02010600030101010101" pitchFamily="2" charset="-122"/>
            </a:endParaRPr>
          </a:p>
        </p:txBody>
      </p:sp>
      <p:sp>
        <p:nvSpPr>
          <p:cNvPr id="242697" name="Text Box 9"/>
          <p:cNvSpPr txBox="1"/>
          <p:nvPr/>
        </p:nvSpPr>
        <p:spPr>
          <a:xfrm>
            <a:off x="1752600" y="315277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转移指令引起的相关。  </a:t>
            </a:r>
          </a:p>
        </p:txBody>
      </p:sp>
      <p:sp>
        <p:nvSpPr>
          <p:cNvPr id="242698" name="Text Box 10"/>
          <p:cNvSpPr txBox="1"/>
          <p:nvPr/>
        </p:nvSpPr>
        <p:spPr>
          <a:xfrm>
            <a:off x="1752600" y="3609975"/>
            <a:ext cx="8686800" cy="521970"/>
          </a:xfrm>
          <a:prstGeom prst="rect">
            <a:avLst/>
          </a:prstGeom>
          <a:noFill/>
          <a:ln w="9525">
            <a:noFill/>
          </a:ln>
        </p:spPr>
        <p:txBody>
          <a:bodyPr>
            <a:spAutoFit/>
          </a:bodyPr>
          <a:lstStyle/>
          <a:p>
            <a:r>
              <a:rPr lang="en-US" altLang="zh-CN" sz="2800" b="1" dirty="0">
                <a:solidFill>
                  <a:schemeClr val="accent2"/>
                </a:solidFill>
                <a:latin typeface="宋体" panose="02010600030101010101" pitchFamily="2" charset="-122"/>
              </a:rPr>
              <a:t>  </a:t>
            </a:r>
            <a:r>
              <a:rPr lang="zh-CN" altLang="en-US" sz="2800" b="1" dirty="0">
                <a:solidFill>
                  <a:srgbClr val="CC3300"/>
                </a:solidFill>
                <a:latin typeface="宋体" panose="02010600030101010101" pitchFamily="2" charset="-122"/>
              </a:rPr>
              <a:t>结果：</a:t>
            </a:r>
            <a:r>
              <a:rPr lang="zh-CN" altLang="en-US" sz="2800" b="1" dirty="0">
                <a:latin typeface="宋体" panose="02010600030101010101" pitchFamily="2" charset="-122"/>
              </a:rPr>
              <a:t>流水线断流，流水线中后续指令全部作废。</a:t>
            </a:r>
          </a:p>
        </p:txBody>
      </p:sp>
      <p:sp>
        <p:nvSpPr>
          <p:cNvPr id="242699" name="Text Box 11"/>
          <p:cNvSpPr txBox="1"/>
          <p:nvPr/>
        </p:nvSpPr>
        <p:spPr>
          <a:xfrm>
            <a:off x="1752600" y="4067175"/>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2.</a:t>
            </a:r>
            <a:r>
              <a:rPr lang="zh-CN" altLang="en-US" sz="2800" b="1" dirty="0">
                <a:solidFill>
                  <a:srgbClr val="FF3399"/>
                </a:solidFill>
                <a:latin typeface="宋体" panose="02010600030101010101" pitchFamily="2" charset="-122"/>
              </a:rPr>
              <a:t>局部相关</a:t>
            </a:r>
            <a:endParaRPr lang="zh-CN" altLang="en-US" sz="2800" b="1" dirty="0">
              <a:latin typeface="宋体" panose="02010600030101010101" pitchFamily="2" charset="-122"/>
            </a:endParaRPr>
          </a:p>
        </p:txBody>
      </p:sp>
      <p:sp>
        <p:nvSpPr>
          <p:cNvPr id="242700" name="Text Box 12"/>
          <p:cNvSpPr txBox="1"/>
          <p:nvPr/>
        </p:nvSpPr>
        <p:spPr>
          <a:xfrm>
            <a:off x="1752600" y="452437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资源或结构相关；指令相关；数据相关。</a:t>
            </a:r>
          </a:p>
        </p:txBody>
      </p:sp>
      <p:sp>
        <p:nvSpPr>
          <p:cNvPr id="242701" name="Text Box 13"/>
          <p:cNvSpPr txBox="1"/>
          <p:nvPr/>
        </p:nvSpPr>
        <p:spPr>
          <a:xfrm>
            <a:off x="1752600" y="5057775"/>
            <a:ext cx="8686800" cy="521970"/>
          </a:xfrm>
          <a:prstGeom prst="rect">
            <a:avLst/>
          </a:prstGeom>
          <a:noFill/>
          <a:ln w="9525">
            <a:noFill/>
          </a:ln>
        </p:spPr>
        <p:txBody>
          <a:bodyPr>
            <a:spAutoFit/>
          </a:bodyPr>
          <a:lstStyle/>
          <a:p>
            <a:r>
              <a:rPr lang="en-US" altLang="zh-CN" sz="2800" b="1" dirty="0">
                <a:solidFill>
                  <a:schemeClr val="accent2"/>
                </a:solidFill>
                <a:latin typeface="宋体" panose="02010600030101010101" pitchFamily="2" charset="-122"/>
              </a:rPr>
              <a:t>  </a:t>
            </a:r>
            <a:r>
              <a:rPr lang="zh-CN" altLang="en-US" sz="2800" b="1" dirty="0">
                <a:solidFill>
                  <a:srgbClr val="CC3300"/>
                </a:solidFill>
                <a:latin typeface="宋体" panose="02010600030101010101" pitchFamily="2" charset="-122"/>
              </a:rPr>
              <a:t>结果：</a:t>
            </a:r>
            <a:r>
              <a:rPr lang="zh-CN" altLang="en-US" sz="2800" b="1" dirty="0">
                <a:latin typeface="宋体" panose="02010600030101010101" pitchFamily="2" charset="-122"/>
              </a:rPr>
              <a:t>流水线停顿，流水线中后续指令有效。</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7065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7065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61</a:t>
            </a:fld>
            <a:endParaRPr lang="en-US" altLang="zh-CN" sz="1400" dirty="0"/>
          </a:p>
        </p:txBody>
      </p:sp>
      <p:sp>
        <p:nvSpPr>
          <p:cNvPr id="70660" name="Text Box 2"/>
          <p:cNvSpPr txBox="1"/>
          <p:nvPr/>
        </p:nvSpPr>
        <p:spPr>
          <a:xfrm>
            <a:off x="1676400" y="1103313"/>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二、局部性相关处理</a:t>
            </a:r>
          </a:p>
        </p:txBody>
      </p:sp>
      <p:sp>
        <p:nvSpPr>
          <p:cNvPr id="283651" name="Text Box 3"/>
          <p:cNvSpPr txBox="1"/>
          <p:nvPr/>
        </p:nvSpPr>
        <p:spPr>
          <a:xfrm>
            <a:off x="1676400" y="1773555"/>
            <a:ext cx="8686800" cy="95313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1.</a:t>
            </a:r>
            <a:r>
              <a:rPr lang="zh-CN" altLang="en-US" sz="2800" b="1" dirty="0">
                <a:solidFill>
                  <a:srgbClr val="FF0066"/>
                </a:solidFill>
                <a:latin typeface="宋体" panose="02010600030101010101" pitchFamily="2" charset="-122"/>
              </a:rPr>
              <a:t>资源冲突（相关）</a:t>
            </a:r>
          </a:p>
          <a:p>
            <a:r>
              <a:rPr lang="zh-CN" altLang="en-US" sz="2800" b="1" dirty="0">
                <a:latin typeface="宋体" panose="02010600030101010101" pitchFamily="2" charset="-122"/>
              </a:rPr>
              <a:t>  许多指令争抢同一功能部件。如访存</a:t>
            </a:r>
          </a:p>
        </p:txBody>
      </p:sp>
      <p:pic>
        <p:nvPicPr>
          <p:cNvPr id="70662" name="Picture 11"/>
          <p:cNvPicPr>
            <a:picLocks noChangeAspect="1"/>
          </p:cNvPicPr>
          <p:nvPr/>
        </p:nvPicPr>
        <p:blipFill>
          <a:blip r:embed="rId3"/>
          <a:stretch>
            <a:fillRect/>
          </a:stretch>
        </p:blipFill>
        <p:spPr>
          <a:xfrm>
            <a:off x="1676400" y="2895600"/>
            <a:ext cx="8229600" cy="36576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76802"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76803"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62</a:t>
            </a:fld>
            <a:endParaRPr lang="en-US" altLang="zh-CN" sz="1400" dirty="0"/>
          </a:p>
        </p:txBody>
      </p:sp>
      <p:pic>
        <p:nvPicPr>
          <p:cNvPr id="76806" name="Picture 4"/>
          <p:cNvPicPr>
            <a:picLocks noChangeAspect="1"/>
          </p:cNvPicPr>
          <p:nvPr/>
        </p:nvPicPr>
        <p:blipFill>
          <a:blip r:embed="rId3"/>
          <a:stretch>
            <a:fillRect/>
          </a:stretch>
        </p:blipFill>
        <p:spPr>
          <a:xfrm>
            <a:off x="1905000" y="3048000"/>
            <a:ext cx="8229600" cy="3357563"/>
          </a:xfrm>
          <a:prstGeom prst="rect">
            <a:avLst/>
          </a:prstGeom>
          <a:noFill/>
          <a:ln w="9525">
            <a:noFill/>
          </a:ln>
        </p:spPr>
      </p:pic>
      <p:sp>
        <p:nvSpPr>
          <p:cNvPr id="284677" name="Text Box 5"/>
          <p:cNvSpPr txBox="1"/>
          <p:nvPr/>
        </p:nvSpPr>
        <p:spPr>
          <a:xfrm>
            <a:off x="1981200" y="1066800"/>
            <a:ext cx="86868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解决方法：</a:t>
            </a:r>
          </a:p>
        </p:txBody>
      </p:sp>
      <p:sp>
        <p:nvSpPr>
          <p:cNvPr id="284678" name="Text Box 6"/>
          <p:cNvSpPr txBox="1"/>
          <p:nvPr/>
        </p:nvSpPr>
        <p:spPr>
          <a:xfrm>
            <a:off x="1981200" y="19050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en-US" altLang="zh-CN" sz="2800" b="1" dirty="0">
                <a:latin typeface="Times New Roman" panose="02020603050405020304" pitchFamily="18" charset="0"/>
              </a:rPr>
              <a:t>a. </a:t>
            </a:r>
            <a:r>
              <a:rPr lang="zh-CN" altLang="en-US" sz="2800" b="1" dirty="0">
                <a:latin typeface="Times New Roman" panose="02020603050405020304" pitchFamily="18" charset="0"/>
              </a:rPr>
              <a:t>后续指令冲突部件推后一拍执行；</a:t>
            </a:r>
            <a:r>
              <a:rPr lang="zh-CN" altLang="en-US" sz="2800" b="1" dirty="0">
                <a:solidFill>
                  <a:schemeClr val="accent2"/>
                </a:solidFill>
                <a:latin typeface="Times New Roman" panose="02020603050405020304" pitchFamily="18" charset="0"/>
              </a:rPr>
              <a:t>时间上</a:t>
            </a:r>
          </a:p>
        </p:txBody>
      </p:sp>
      <p:sp>
        <p:nvSpPr>
          <p:cNvPr id="284679" name="Text Box 7"/>
          <p:cNvSpPr txBox="1"/>
          <p:nvPr/>
        </p:nvSpPr>
        <p:spPr>
          <a:xfrm>
            <a:off x="1981200" y="24384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重复设置资源。</a:t>
            </a:r>
            <a:r>
              <a:rPr lang="zh-CN" altLang="en-US" sz="2800" b="1" dirty="0">
                <a:solidFill>
                  <a:schemeClr val="accent2"/>
                </a:solidFill>
                <a:latin typeface="宋体" panose="02010600030101010101" pitchFamily="2" charset="-122"/>
              </a:rPr>
              <a:t>空间上</a:t>
            </a:r>
            <a:r>
              <a:rPr lang="en-US" altLang="zh-CN" sz="2800" b="1" dirty="0">
                <a:solidFill>
                  <a:schemeClr val="accent2"/>
                </a:solidFill>
                <a:latin typeface="宋体" panose="02010600030101010101" pitchFamily="2" charset="-122"/>
              </a:rPr>
              <a:t>(</a:t>
            </a:r>
            <a:r>
              <a:rPr lang="zh-CN" altLang="en-US" sz="2800" b="1" dirty="0">
                <a:solidFill>
                  <a:schemeClr val="accent2"/>
                </a:solidFill>
                <a:latin typeface="宋体" panose="02010600030101010101" pitchFamily="2" charset="-122"/>
              </a:rPr>
              <a:t>指令</a:t>
            </a:r>
            <a:r>
              <a:rPr lang="en-US" altLang="zh-CN" sz="2800" b="1" dirty="0">
                <a:solidFill>
                  <a:schemeClr val="accent2"/>
                </a:solidFill>
                <a:latin typeface="宋体" panose="02010600030101010101" pitchFamily="2" charset="-122"/>
              </a:rPr>
              <a:t>cache </a:t>
            </a:r>
            <a:r>
              <a:rPr lang="zh-CN" altLang="en-US" sz="2800" b="1" dirty="0">
                <a:solidFill>
                  <a:schemeClr val="accent2"/>
                </a:solidFill>
                <a:latin typeface="宋体" panose="02010600030101010101" pitchFamily="2" charset="-122"/>
              </a:rPr>
              <a:t>数据</a:t>
            </a:r>
            <a:r>
              <a:rPr lang="en-US" altLang="zh-CN" sz="2800" b="1" dirty="0">
                <a:solidFill>
                  <a:schemeClr val="accent2"/>
                </a:solidFill>
                <a:latin typeface="宋体" panose="02010600030101010101" pitchFamily="2" charset="-122"/>
              </a:rPr>
              <a:t>cache</a:t>
            </a:r>
            <a:r>
              <a:rPr lang="zh-CN" altLang="en-US" sz="2800" b="1" dirty="0">
                <a:solidFill>
                  <a:schemeClr val="accent2"/>
                </a:solidFill>
                <a:latin typeface="宋体" panose="02010600030101010101" pitchFamily="2" charset="-122"/>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77826"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77827"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63</a:t>
            </a:fld>
            <a:endParaRPr lang="en-US" altLang="zh-CN" sz="1400" dirty="0"/>
          </a:p>
        </p:txBody>
      </p:sp>
      <p:sp>
        <p:nvSpPr>
          <p:cNvPr id="77828" name="Text Box 2"/>
          <p:cNvSpPr txBox="1"/>
          <p:nvPr/>
        </p:nvSpPr>
        <p:spPr>
          <a:xfrm>
            <a:off x="1600200" y="1157288"/>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二、局部性相关处理</a:t>
            </a:r>
          </a:p>
        </p:txBody>
      </p:sp>
      <p:sp>
        <p:nvSpPr>
          <p:cNvPr id="243719" name="Text Box 7"/>
          <p:cNvSpPr txBox="1"/>
          <p:nvPr/>
        </p:nvSpPr>
        <p:spPr>
          <a:xfrm>
            <a:off x="1981200" y="1890395"/>
            <a:ext cx="7924800" cy="95313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2.</a:t>
            </a:r>
            <a:r>
              <a:rPr lang="zh-CN" altLang="en-US" sz="2800" b="1" dirty="0">
                <a:solidFill>
                  <a:srgbClr val="FF0066"/>
                </a:solidFill>
                <a:latin typeface="宋体" panose="02010600030101010101" pitchFamily="2" charset="-122"/>
              </a:rPr>
              <a:t>指令相关</a:t>
            </a:r>
          </a:p>
          <a:p>
            <a:r>
              <a:rPr lang="zh-CN" altLang="en-US" sz="2800" b="1" dirty="0">
                <a:latin typeface="宋体" panose="02010600030101010101" pitchFamily="2" charset="-122"/>
              </a:rPr>
              <a:t>  由当前指令产生后续指令，即指令可修改引起。</a:t>
            </a:r>
          </a:p>
        </p:txBody>
      </p:sp>
      <p:sp>
        <p:nvSpPr>
          <p:cNvPr id="243720" name="Text Box 8"/>
          <p:cNvSpPr txBox="1"/>
          <p:nvPr/>
        </p:nvSpPr>
        <p:spPr>
          <a:xfrm>
            <a:off x="1981200" y="3048000"/>
            <a:ext cx="86868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解决方法：</a:t>
            </a:r>
          </a:p>
        </p:txBody>
      </p:sp>
      <p:sp>
        <p:nvSpPr>
          <p:cNvPr id="243721" name="Text Box 9"/>
          <p:cNvSpPr txBox="1"/>
          <p:nvPr/>
        </p:nvSpPr>
        <p:spPr>
          <a:xfrm>
            <a:off x="1700530" y="371411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latin typeface="宋体" panose="02010600030101010101" pitchFamily="2" charset="-122"/>
              </a:rPr>
              <a:t>指令不允许修改；</a:t>
            </a:r>
          </a:p>
        </p:txBody>
      </p:sp>
      <p:sp>
        <p:nvSpPr>
          <p:cNvPr id="243722" name="Text Box 10"/>
          <p:cNvSpPr txBox="1"/>
          <p:nvPr/>
        </p:nvSpPr>
        <p:spPr>
          <a:xfrm>
            <a:off x="1752600" y="4236085"/>
            <a:ext cx="8686800" cy="953135"/>
          </a:xfrm>
          <a:prstGeom prst="rect">
            <a:avLst/>
          </a:prstGeom>
          <a:noFill/>
          <a:ln w="9525">
            <a:noFill/>
          </a:ln>
        </p:spPr>
        <p:txBody>
          <a:bodyPr>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把新指令作为</a:t>
            </a:r>
            <a:r>
              <a:rPr lang="zh-CN" altLang="en-US" sz="2800" b="1" dirty="0">
                <a:latin typeface="Times New Roman" panose="02020603050405020304" pitchFamily="18" charset="0"/>
              </a:rPr>
              <a:t>“</a:t>
            </a:r>
            <a:r>
              <a:rPr lang="zh-CN" altLang="en-US" sz="2800" b="1" dirty="0">
                <a:latin typeface="宋体" panose="02010600030101010101" pitchFamily="2" charset="-122"/>
              </a:rPr>
              <a:t>执行</a:t>
            </a:r>
            <a:r>
              <a:rPr lang="zh-CN" altLang="en-US" sz="2800" b="1" dirty="0">
                <a:latin typeface="Times New Roman" panose="02020603050405020304" pitchFamily="18" charset="0"/>
              </a:rPr>
              <a:t>”</a:t>
            </a:r>
            <a:r>
              <a:rPr lang="zh-CN" altLang="en-US" sz="2800" b="1" dirty="0">
                <a:latin typeface="宋体" panose="02010600030101010101" pitchFamily="2" charset="-122"/>
              </a:rPr>
              <a:t>指令的操作数，使指令相关变成数据相关。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7885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7885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64</a:t>
            </a:fld>
            <a:endParaRPr lang="en-US" altLang="zh-CN" sz="1400" dirty="0"/>
          </a:p>
        </p:txBody>
      </p:sp>
      <p:sp>
        <p:nvSpPr>
          <p:cNvPr id="78852" name="Text Box 2"/>
          <p:cNvSpPr txBox="1"/>
          <p:nvPr/>
        </p:nvSpPr>
        <p:spPr>
          <a:xfrm>
            <a:off x="2743200" y="283528"/>
            <a:ext cx="7696200" cy="138366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3.</a:t>
            </a:r>
            <a:r>
              <a:rPr lang="zh-CN" altLang="en-US" sz="2800" b="1" dirty="0">
                <a:solidFill>
                  <a:srgbClr val="FF0066"/>
                </a:solidFill>
                <a:latin typeface="宋体" panose="02010600030101010101" pitchFamily="2" charset="-122"/>
              </a:rPr>
              <a:t>数据相关</a:t>
            </a:r>
          </a:p>
          <a:p>
            <a:r>
              <a:rPr lang="zh-CN" altLang="en-US" sz="2800" b="1" dirty="0">
                <a:latin typeface="宋体" panose="02010600030101010101" pitchFamily="2" charset="-122"/>
              </a:rPr>
              <a:t>  对</a:t>
            </a:r>
            <a:r>
              <a:rPr lang="zh-CN" altLang="en-US" sz="2800" b="1" u="sng" dirty="0">
                <a:latin typeface="宋体" panose="02010600030101010101" pitchFamily="2" charset="-122"/>
              </a:rPr>
              <a:t>主存空间数据</a:t>
            </a:r>
            <a:r>
              <a:rPr lang="zh-CN" altLang="en-US" sz="2800" b="1" dirty="0">
                <a:latin typeface="宋体" panose="02010600030101010101" pitchFamily="2" charset="-122"/>
              </a:rPr>
              <a:t>或</a:t>
            </a:r>
            <a:r>
              <a:rPr lang="zh-CN" altLang="en-US" sz="2800" b="1" u="sng" dirty="0">
                <a:latin typeface="宋体" panose="02010600030101010101" pitchFamily="2" charset="-122"/>
              </a:rPr>
              <a:t>通用寄存器数据</a:t>
            </a:r>
            <a:r>
              <a:rPr lang="zh-CN" altLang="en-US" sz="2800" b="1" dirty="0">
                <a:latin typeface="宋体" panose="02010600030101010101" pitchFamily="2" charset="-122"/>
              </a:rPr>
              <a:t>的操作引起的相关。</a:t>
            </a:r>
          </a:p>
        </p:txBody>
      </p:sp>
      <p:sp>
        <p:nvSpPr>
          <p:cNvPr id="244739" name="Text Box 3"/>
          <p:cNvSpPr txBox="1"/>
          <p:nvPr/>
        </p:nvSpPr>
        <p:spPr>
          <a:xfrm>
            <a:off x="2427605" y="165227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相关类型一：</a:t>
            </a:r>
            <a:r>
              <a:rPr lang="en-US" altLang="zh-CN" sz="2800" b="1" dirty="0">
                <a:latin typeface="Times New Roman" panose="02020603050405020304" pitchFamily="18" charset="0"/>
              </a:rPr>
              <a:t>RAW</a:t>
            </a:r>
            <a:r>
              <a:rPr lang="zh-CN" altLang="en-US" sz="2800" b="1" dirty="0">
                <a:latin typeface="Times New Roman" panose="02020603050405020304" pitchFamily="18" charset="0"/>
              </a:rPr>
              <a:t>（先写后读）</a:t>
            </a:r>
          </a:p>
          <a:p>
            <a:r>
              <a:rPr lang="zh-CN" altLang="en-US" sz="2800" b="1" dirty="0">
                <a:latin typeface="宋体" panose="02010600030101010101" pitchFamily="2" charset="-122"/>
              </a:rPr>
              <a:t>    有针对存储器</a:t>
            </a:r>
            <a:r>
              <a:rPr lang="en-US" altLang="zh-CN" sz="2800" b="1" dirty="0">
                <a:latin typeface="宋体" panose="02010600030101010101" pitchFamily="2" charset="-122"/>
              </a:rPr>
              <a:t>RAW</a:t>
            </a:r>
            <a:r>
              <a:rPr lang="zh-CN" altLang="en-US" sz="2800" b="1" dirty="0">
                <a:latin typeface="宋体" panose="02010600030101010101" pitchFamily="2" charset="-122"/>
              </a:rPr>
              <a:t>和针对寄存器</a:t>
            </a:r>
            <a:r>
              <a:rPr lang="en-US" altLang="zh-CN" sz="2800" b="1" dirty="0">
                <a:latin typeface="宋体" panose="02010600030101010101" pitchFamily="2" charset="-122"/>
              </a:rPr>
              <a:t>RAW</a:t>
            </a:r>
            <a:r>
              <a:rPr lang="zh-CN" altLang="en-US" sz="2800" b="1" dirty="0">
                <a:latin typeface="宋体" panose="02010600030101010101" pitchFamily="2" charset="-122"/>
              </a:rPr>
              <a:t>两种。</a:t>
            </a:r>
          </a:p>
        </p:txBody>
      </p:sp>
      <p:grpSp>
        <p:nvGrpSpPr>
          <p:cNvPr id="244740" name="Group 4"/>
          <p:cNvGrpSpPr/>
          <p:nvPr/>
        </p:nvGrpSpPr>
        <p:grpSpPr>
          <a:xfrm>
            <a:off x="1676400" y="2716692"/>
            <a:ext cx="9021378" cy="2215478"/>
            <a:chOff x="462" y="1197"/>
            <a:chExt cx="5068" cy="1588"/>
          </a:xfrm>
        </p:grpSpPr>
        <p:sp>
          <p:nvSpPr>
            <p:cNvPr id="78857" name="Rectangle 5"/>
            <p:cNvSpPr/>
            <p:nvPr/>
          </p:nvSpPr>
          <p:spPr>
            <a:xfrm>
              <a:off x="1326" y="2064"/>
              <a:ext cx="3600" cy="38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b="1" dirty="0">
                  <a:latin typeface="Tahoma" panose="020B0604030504040204" pitchFamily="34" charset="0"/>
                </a:rPr>
                <a:t>                  </a:t>
              </a:r>
              <a:r>
                <a:rPr lang="en-US" altLang="zh-CN" sz="2000" b="1" dirty="0">
                  <a:latin typeface="Tahoma" panose="020B0604030504040204" pitchFamily="34" charset="0"/>
                </a:rPr>
                <a:t>IF          ID          EX       MEM     WB</a:t>
              </a:r>
              <a:endParaRPr lang="en-US" altLang="zh-CN" sz="2800" b="1" dirty="0">
                <a:latin typeface="Tahoma" panose="020B0604030504040204" pitchFamily="34" charset="0"/>
              </a:endParaRPr>
            </a:p>
          </p:txBody>
        </p:sp>
        <p:sp>
          <p:nvSpPr>
            <p:cNvPr id="78858" name="Rectangle 6"/>
            <p:cNvSpPr/>
            <p:nvPr/>
          </p:nvSpPr>
          <p:spPr>
            <a:xfrm>
              <a:off x="462" y="2064"/>
              <a:ext cx="864" cy="384"/>
            </a:xfrm>
            <a:prstGeom prst="rect">
              <a:avLst/>
            </a:prstGeom>
            <a:noFill/>
            <a:ln w="9525">
              <a:noFill/>
            </a:ln>
          </p:spPr>
          <p:txBody>
            <a:bodyPr/>
            <a:lstStyle/>
            <a:p>
              <a:pPr algn="ct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SUB</a:t>
              </a:r>
            </a:p>
          </p:txBody>
        </p:sp>
        <p:sp>
          <p:nvSpPr>
            <p:cNvPr id="78859" name="Rectangle 7"/>
            <p:cNvSpPr/>
            <p:nvPr/>
          </p:nvSpPr>
          <p:spPr>
            <a:xfrm>
              <a:off x="1326" y="1680"/>
              <a:ext cx="3600" cy="38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b="1" dirty="0">
                  <a:latin typeface="Tahoma" panose="020B0604030504040204" pitchFamily="34" charset="0"/>
                </a:rPr>
                <a:t>       </a:t>
              </a:r>
              <a:r>
                <a:rPr lang="en-US" altLang="zh-CN" sz="2000" b="1" dirty="0">
                  <a:latin typeface="Tahoma" panose="020B0604030504040204" pitchFamily="34" charset="0"/>
                </a:rPr>
                <a:t>IF          ID         EX       MEM      WB</a:t>
              </a:r>
              <a:endParaRPr lang="en-US" altLang="zh-CN" sz="2800" b="1" dirty="0">
                <a:latin typeface="Tahoma" panose="020B0604030504040204" pitchFamily="34" charset="0"/>
              </a:endParaRPr>
            </a:p>
          </p:txBody>
        </p:sp>
        <p:sp>
          <p:nvSpPr>
            <p:cNvPr id="78860" name="Rectangle 8"/>
            <p:cNvSpPr/>
            <p:nvPr/>
          </p:nvSpPr>
          <p:spPr>
            <a:xfrm>
              <a:off x="462" y="1680"/>
              <a:ext cx="864" cy="384"/>
            </a:xfrm>
            <a:prstGeom prst="rect">
              <a:avLst/>
            </a:prstGeom>
            <a:noFill/>
            <a:ln w="9525">
              <a:noFill/>
            </a:ln>
          </p:spPr>
          <p:txBody>
            <a:bodyPr/>
            <a:lstStyle/>
            <a:p>
              <a:pPr algn="ct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ADD</a:t>
              </a:r>
            </a:p>
          </p:txBody>
        </p:sp>
        <p:sp>
          <p:nvSpPr>
            <p:cNvPr id="78861" name="Rectangle 9"/>
            <p:cNvSpPr/>
            <p:nvPr/>
          </p:nvSpPr>
          <p:spPr>
            <a:xfrm>
              <a:off x="1326" y="1216"/>
              <a:ext cx="3600" cy="46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      1        2        3        4        5       6</a:t>
              </a:r>
            </a:p>
          </p:txBody>
        </p:sp>
        <p:sp>
          <p:nvSpPr>
            <p:cNvPr id="78862" name="Rectangle 10"/>
            <p:cNvSpPr/>
            <p:nvPr/>
          </p:nvSpPr>
          <p:spPr>
            <a:xfrm>
              <a:off x="462" y="1216"/>
              <a:ext cx="864" cy="46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endParaRPr lang="zh-CN" altLang="zh-CN" sz="2800" b="1" dirty="0">
                <a:latin typeface="Tahoma" panose="020B0604030504040204" pitchFamily="34" charset="0"/>
              </a:endParaRPr>
            </a:p>
          </p:txBody>
        </p:sp>
        <p:sp>
          <p:nvSpPr>
            <p:cNvPr id="78863" name="Line 11"/>
            <p:cNvSpPr/>
            <p:nvPr/>
          </p:nvSpPr>
          <p:spPr>
            <a:xfrm>
              <a:off x="745" y="1197"/>
              <a:ext cx="4464" cy="0"/>
            </a:xfrm>
            <a:prstGeom prst="line">
              <a:avLst/>
            </a:prstGeom>
            <a:ln w="28575" cap="sq" cmpd="sng">
              <a:solidFill>
                <a:schemeClr val="tx1"/>
              </a:solidFill>
              <a:prstDash val="solid"/>
              <a:headEnd type="none" w="med" len="med"/>
              <a:tailEnd type="none" w="med" len="med"/>
            </a:ln>
          </p:spPr>
        </p:sp>
        <p:sp>
          <p:nvSpPr>
            <p:cNvPr id="78864" name="Line 12"/>
            <p:cNvSpPr/>
            <p:nvPr/>
          </p:nvSpPr>
          <p:spPr>
            <a:xfrm>
              <a:off x="462" y="1680"/>
              <a:ext cx="4464" cy="0"/>
            </a:xfrm>
            <a:prstGeom prst="line">
              <a:avLst/>
            </a:prstGeom>
            <a:ln w="12700" cap="flat" cmpd="sng">
              <a:solidFill>
                <a:schemeClr val="tx1"/>
              </a:solidFill>
              <a:prstDash val="solid"/>
              <a:headEnd type="none" w="med" len="med"/>
              <a:tailEnd type="none" w="med" len="med"/>
            </a:ln>
          </p:spPr>
        </p:sp>
        <p:sp>
          <p:nvSpPr>
            <p:cNvPr id="78865" name="Line 13"/>
            <p:cNvSpPr/>
            <p:nvPr/>
          </p:nvSpPr>
          <p:spPr>
            <a:xfrm>
              <a:off x="462" y="2064"/>
              <a:ext cx="4464" cy="0"/>
            </a:xfrm>
            <a:prstGeom prst="line">
              <a:avLst/>
            </a:prstGeom>
            <a:ln w="12700" cap="flat" cmpd="sng">
              <a:solidFill>
                <a:schemeClr val="tx1"/>
              </a:solidFill>
              <a:prstDash val="solid"/>
              <a:headEnd type="none" w="med" len="med"/>
              <a:tailEnd type="none" w="med" len="med"/>
            </a:ln>
          </p:spPr>
        </p:sp>
        <p:sp>
          <p:nvSpPr>
            <p:cNvPr id="78866" name="Line 14"/>
            <p:cNvSpPr/>
            <p:nvPr/>
          </p:nvSpPr>
          <p:spPr>
            <a:xfrm>
              <a:off x="462" y="2448"/>
              <a:ext cx="4464" cy="0"/>
            </a:xfrm>
            <a:prstGeom prst="line">
              <a:avLst/>
            </a:prstGeom>
            <a:ln w="28575" cap="sq" cmpd="sng">
              <a:solidFill>
                <a:schemeClr val="tx1"/>
              </a:solidFill>
              <a:prstDash val="solid"/>
              <a:headEnd type="none" w="med" len="med"/>
              <a:tailEnd type="none" w="med" len="med"/>
            </a:ln>
          </p:spPr>
        </p:sp>
        <p:sp>
          <p:nvSpPr>
            <p:cNvPr id="78867" name="Line 15"/>
            <p:cNvSpPr/>
            <p:nvPr/>
          </p:nvSpPr>
          <p:spPr>
            <a:xfrm>
              <a:off x="462" y="1216"/>
              <a:ext cx="0" cy="1232"/>
            </a:xfrm>
            <a:prstGeom prst="line">
              <a:avLst/>
            </a:prstGeom>
            <a:ln w="28575" cap="sq" cmpd="sng">
              <a:solidFill>
                <a:schemeClr val="tx1"/>
              </a:solidFill>
              <a:prstDash val="solid"/>
              <a:headEnd type="none" w="med" len="med"/>
              <a:tailEnd type="none" w="med" len="med"/>
            </a:ln>
          </p:spPr>
        </p:sp>
        <p:sp>
          <p:nvSpPr>
            <p:cNvPr id="78868" name="Line 16"/>
            <p:cNvSpPr/>
            <p:nvPr/>
          </p:nvSpPr>
          <p:spPr>
            <a:xfrm>
              <a:off x="1326" y="1216"/>
              <a:ext cx="0" cy="1232"/>
            </a:xfrm>
            <a:prstGeom prst="line">
              <a:avLst/>
            </a:prstGeom>
            <a:ln w="12700" cap="flat" cmpd="sng">
              <a:solidFill>
                <a:schemeClr val="tx1"/>
              </a:solidFill>
              <a:prstDash val="solid"/>
              <a:headEnd type="none" w="med" len="med"/>
              <a:tailEnd type="none" w="med" len="med"/>
            </a:ln>
          </p:spPr>
        </p:sp>
        <p:sp>
          <p:nvSpPr>
            <p:cNvPr id="78869" name="Line 17"/>
            <p:cNvSpPr/>
            <p:nvPr/>
          </p:nvSpPr>
          <p:spPr>
            <a:xfrm>
              <a:off x="4926" y="1216"/>
              <a:ext cx="0" cy="1232"/>
            </a:xfrm>
            <a:prstGeom prst="line">
              <a:avLst/>
            </a:prstGeom>
            <a:ln w="28575" cap="sq" cmpd="sng">
              <a:solidFill>
                <a:schemeClr val="tx1"/>
              </a:solidFill>
              <a:prstDash val="solid"/>
              <a:headEnd type="none" w="med" len="med"/>
              <a:tailEnd type="none" w="med" len="med"/>
            </a:ln>
          </p:spPr>
        </p:sp>
        <p:sp>
          <p:nvSpPr>
            <p:cNvPr id="78870" name="Line 18"/>
            <p:cNvSpPr/>
            <p:nvPr/>
          </p:nvSpPr>
          <p:spPr>
            <a:xfrm>
              <a:off x="462" y="1248"/>
              <a:ext cx="864" cy="432"/>
            </a:xfrm>
            <a:prstGeom prst="line">
              <a:avLst/>
            </a:prstGeom>
            <a:ln w="9525" cap="flat" cmpd="sng">
              <a:solidFill>
                <a:schemeClr val="tx1"/>
              </a:solidFill>
              <a:prstDash val="solid"/>
              <a:headEnd type="none" w="med" len="med"/>
              <a:tailEnd type="none" w="med" len="med"/>
            </a:ln>
          </p:spPr>
        </p:sp>
        <p:sp>
          <p:nvSpPr>
            <p:cNvPr id="78871" name="Text Box 19"/>
            <p:cNvSpPr txBox="1"/>
            <p:nvPr/>
          </p:nvSpPr>
          <p:spPr>
            <a:xfrm>
              <a:off x="500" y="1430"/>
              <a:ext cx="388" cy="286"/>
            </a:xfrm>
            <a:prstGeom prst="rect">
              <a:avLst/>
            </a:prstGeom>
            <a:noFill/>
            <a:ln w="9525">
              <a:noFill/>
            </a:ln>
          </p:spPr>
          <p:txBody>
            <a:bodyPr wrap="none">
              <a:spAutoFit/>
            </a:bodyPr>
            <a:lstStyle/>
            <a:p>
              <a:r>
                <a:rPr lang="zh-CN" altLang="en-US" sz="2000" b="1" dirty="0">
                  <a:latin typeface="Times New Roman" panose="02020603050405020304" pitchFamily="18" charset="0"/>
                </a:rPr>
                <a:t>指令</a:t>
              </a:r>
            </a:p>
          </p:txBody>
        </p:sp>
        <p:sp>
          <p:nvSpPr>
            <p:cNvPr id="78872" name="Text Box 20"/>
            <p:cNvSpPr txBox="1"/>
            <p:nvPr/>
          </p:nvSpPr>
          <p:spPr>
            <a:xfrm>
              <a:off x="884" y="1238"/>
              <a:ext cx="388" cy="286"/>
            </a:xfrm>
            <a:prstGeom prst="rect">
              <a:avLst/>
            </a:prstGeom>
            <a:noFill/>
            <a:ln w="9525">
              <a:noFill/>
            </a:ln>
          </p:spPr>
          <p:txBody>
            <a:bodyPr wrap="none">
              <a:spAutoFit/>
            </a:bodyPr>
            <a:lstStyle/>
            <a:p>
              <a:r>
                <a:rPr lang="zh-CN" altLang="en-US" sz="2000" b="1" dirty="0">
                  <a:latin typeface="Times New Roman" panose="02020603050405020304" pitchFamily="18" charset="0"/>
                </a:rPr>
                <a:t>时钟</a:t>
              </a:r>
            </a:p>
          </p:txBody>
        </p:sp>
        <p:sp>
          <p:nvSpPr>
            <p:cNvPr id="78873" name="Freeform 21"/>
            <p:cNvSpPr/>
            <p:nvPr/>
          </p:nvSpPr>
          <p:spPr>
            <a:xfrm>
              <a:off x="4224" y="1728"/>
              <a:ext cx="942" cy="144"/>
            </a:xfrm>
            <a:custGeom>
              <a:avLst/>
              <a:gdLst/>
              <a:ahLst/>
              <a:cxnLst>
                <a:cxn ang="0">
                  <a:pos x="0" y="144"/>
                </a:cxn>
                <a:cxn ang="0">
                  <a:pos x="744" y="21"/>
                </a:cxn>
                <a:cxn ang="0">
                  <a:pos x="942" y="21"/>
                </a:cxn>
              </a:cxnLst>
              <a:rect l="0" t="0" r="0" b="0"/>
              <a:pathLst>
                <a:path w="912" h="56">
                  <a:moveTo>
                    <a:pt x="0" y="56"/>
                  </a:moveTo>
                  <a:cubicBezTo>
                    <a:pt x="284" y="36"/>
                    <a:pt x="568" y="16"/>
                    <a:pt x="720" y="8"/>
                  </a:cubicBezTo>
                  <a:cubicBezTo>
                    <a:pt x="872" y="0"/>
                    <a:pt x="880" y="8"/>
                    <a:pt x="912" y="8"/>
                  </a:cubicBezTo>
                </a:path>
              </a:pathLst>
            </a:custGeom>
            <a:noFill/>
            <a:ln w="952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78874" name="Text Box 22"/>
            <p:cNvSpPr txBox="1"/>
            <p:nvPr/>
          </p:nvSpPr>
          <p:spPr>
            <a:xfrm>
              <a:off x="5156" y="1656"/>
              <a:ext cx="374" cy="264"/>
            </a:xfrm>
            <a:prstGeom prst="rect">
              <a:avLst/>
            </a:prstGeom>
            <a:noFill/>
            <a:ln w="9525">
              <a:noFill/>
            </a:ln>
          </p:spPr>
          <p:txBody>
            <a:bodyPr wrap="none">
              <a:spAutoFit/>
            </a:bodyPr>
            <a:lstStyle/>
            <a:p>
              <a:r>
                <a:rPr lang="zh-CN" altLang="en-US" sz="1800" b="1" dirty="0">
                  <a:latin typeface="Times New Roman" panose="02020603050405020304" pitchFamily="18" charset="0"/>
                </a:rPr>
                <a:t>写</a:t>
              </a:r>
              <a:r>
                <a:rPr lang="en-US" altLang="zh-CN" sz="1800" b="1" dirty="0">
                  <a:latin typeface="Times New Roman" panose="02020603050405020304" pitchFamily="18" charset="0"/>
                </a:rPr>
                <a:t>R</a:t>
              </a:r>
              <a:r>
                <a:rPr lang="en-US" altLang="zh-CN" sz="1400" b="1" dirty="0">
                  <a:latin typeface="Times New Roman" panose="02020603050405020304" pitchFamily="18" charset="0"/>
                </a:rPr>
                <a:t>1</a:t>
              </a:r>
            </a:p>
          </p:txBody>
        </p:sp>
        <p:sp>
          <p:nvSpPr>
            <p:cNvPr id="78875" name="Freeform 23"/>
            <p:cNvSpPr/>
            <p:nvPr/>
          </p:nvSpPr>
          <p:spPr>
            <a:xfrm>
              <a:off x="2862" y="2352"/>
              <a:ext cx="48" cy="192"/>
            </a:xfrm>
            <a:custGeom>
              <a:avLst/>
              <a:gdLst/>
              <a:ahLst/>
              <a:cxnLst>
                <a:cxn ang="0">
                  <a:pos x="0" y="0"/>
                </a:cxn>
                <a:cxn ang="0">
                  <a:pos x="48" y="192"/>
                </a:cxn>
              </a:cxnLst>
              <a:rect l="0" t="0" r="0" b="0"/>
              <a:pathLst>
                <a:path w="48" h="192">
                  <a:moveTo>
                    <a:pt x="0" y="0"/>
                  </a:moveTo>
                  <a:cubicBezTo>
                    <a:pt x="16" y="80"/>
                    <a:pt x="32" y="160"/>
                    <a:pt x="48" y="192"/>
                  </a:cubicBezTo>
                </a:path>
              </a:pathLst>
            </a:custGeom>
            <a:noFill/>
            <a:ln w="952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78876" name="Text Box 24"/>
            <p:cNvSpPr txBox="1"/>
            <p:nvPr/>
          </p:nvSpPr>
          <p:spPr>
            <a:xfrm>
              <a:off x="2900" y="2521"/>
              <a:ext cx="374" cy="264"/>
            </a:xfrm>
            <a:prstGeom prst="rect">
              <a:avLst/>
            </a:prstGeom>
            <a:noFill/>
            <a:ln w="9525">
              <a:noFill/>
            </a:ln>
          </p:spPr>
          <p:txBody>
            <a:bodyPr wrap="none">
              <a:spAutoFit/>
            </a:bodyPr>
            <a:lstStyle/>
            <a:p>
              <a:r>
                <a:rPr lang="zh-CN" altLang="en-US" sz="1800" b="1" dirty="0">
                  <a:latin typeface="Times New Roman" panose="02020603050405020304" pitchFamily="18" charset="0"/>
                </a:rPr>
                <a:t>读</a:t>
              </a:r>
              <a:r>
                <a:rPr lang="en-US" altLang="zh-CN" sz="1800" b="1" dirty="0">
                  <a:latin typeface="Times New Roman" panose="02020603050405020304" pitchFamily="18" charset="0"/>
                </a:rPr>
                <a:t>R</a:t>
              </a:r>
              <a:r>
                <a:rPr lang="en-US" altLang="zh-CN" sz="1400" b="1" dirty="0">
                  <a:latin typeface="Times New Roman" panose="02020603050405020304" pitchFamily="18" charset="0"/>
                </a:rPr>
                <a:t>1</a:t>
              </a:r>
            </a:p>
          </p:txBody>
        </p:sp>
        <p:sp>
          <p:nvSpPr>
            <p:cNvPr id="78877" name="Rectangle 25"/>
            <p:cNvSpPr/>
            <p:nvPr/>
          </p:nvSpPr>
          <p:spPr>
            <a:xfrm>
              <a:off x="3840" y="1728"/>
              <a:ext cx="38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78878" name="Rectangle 26"/>
            <p:cNvSpPr/>
            <p:nvPr/>
          </p:nvSpPr>
          <p:spPr>
            <a:xfrm>
              <a:off x="2688" y="2112"/>
              <a:ext cx="38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grpSp>
      <p:sp>
        <p:nvSpPr>
          <p:cNvPr id="244763" name="Text Box 27"/>
          <p:cNvSpPr txBox="1"/>
          <p:nvPr/>
        </p:nvSpPr>
        <p:spPr>
          <a:xfrm>
            <a:off x="1752600" y="4510088"/>
            <a:ext cx="86868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Times New Roman" panose="02020603050405020304" pitchFamily="18" charset="0"/>
              </a:rPr>
              <a:t>解决方法：</a:t>
            </a:r>
          </a:p>
        </p:txBody>
      </p:sp>
      <p:sp>
        <p:nvSpPr>
          <p:cNvPr id="244764" name="Text Box 28"/>
          <p:cNvSpPr txBox="1"/>
          <p:nvPr/>
        </p:nvSpPr>
        <p:spPr>
          <a:xfrm>
            <a:off x="1752600" y="499745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solidFill>
                  <a:srgbClr val="990099"/>
                </a:solidFill>
                <a:latin typeface="宋体" panose="02010600030101010101" pitchFamily="2" charset="-122"/>
              </a:rPr>
              <a:t>后推法：</a:t>
            </a:r>
            <a:r>
              <a:rPr lang="zh-CN" altLang="en-US" sz="2800" b="1" dirty="0">
                <a:latin typeface="宋体" panose="02010600030101010101" pitchFamily="2" charset="-122"/>
              </a:rPr>
              <a:t>停顿后继指令的运行，直到前面指令结果生成；（不同拍之间）（</a:t>
            </a:r>
            <a:r>
              <a:rPr lang="en-US" altLang="zh-CN" sz="2800" b="1" dirty="0">
                <a:latin typeface="宋体" panose="02010600030101010101" pitchFamily="2" charset="-122"/>
              </a:rPr>
              <a:t>R</a:t>
            </a:r>
            <a:r>
              <a:rPr lang="zh-CN" altLang="en-US" sz="2800" b="1" dirty="0">
                <a:latin typeface="宋体" panose="02010600030101010101" pitchFamily="2" charset="-122"/>
              </a:rPr>
              <a:t>或</a:t>
            </a:r>
            <a:r>
              <a:rPr lang="en-US" altLang="zh-CN" sz="2800" b="1" dirty="0">
                <a:latin typeface="宋体" panose="02010600030101010101" pitchFamily="2" charset="-122"/>
              </a:rPr>
              <a:t>M</a:t>
            </a:r>
            <a:r>
              <a:rPr lang="zh-CN" altLang="en-US" sz="2800" b="1" dirty="0">
                <a:latin typeface="宋体" panose="02010600030101010101" pitchFamily="2" charset="-122"/>
              </a:rPr>
              <a:t>相关）</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7987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7987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65</a:t>
            </a:fld>
            <a:endParaRPr lang="en-US" altLang="zh-CN" sz="1400" dirty="0"/>
          </a:p>
        </p:txBody>
      </p:sp>
      <p:pic>
        <p:nvPicPr>
          <p:cNvPr id="79878" name="Picture 4"/>
          <p:cNvPicPr>
            <a:picLocks noChangeAspect="1"/>
          </p:cNvPicPr>
          <p:nvPr/>
        </p:nvPicPr>
        <p:blipFill>
          <a:blip r:embed="rId3"/>
          <a:stretch>
            <a:fillRect/>
          </a:stretch>
        </p:blipFill>
        <p:spPr>
          <a:xfrm>
            <a:off x="2057400" y="1447800"/>
            <a:ext cx="8305800" cy="45339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相关专用通路</a:t>
            </a:r>
          </a:p>
        </p:txBody>
      </p:sp>
      <p:sp>
        <p:nvSpPr>
          <p:cNvPr id="80898"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0899"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66</a:t>
            </a:fld>
            <a:endParaRPr lang="en-US" altLang="zh-CN" sz="1400" dirty="0"/>
          </a:p>
        </p:txBody>
      </p:sp>
      <p:pic>
        <p:nvPicPr>
          <p:cNvPr id="80902" name="Picture 4"/>
          <p:cNvPicPr>
            <a:picLocks noChangeAspect="1"/>
          </p:cNvPicPr>
          <p:nvPr/>
        </p:nvPicPr>
        <p:blipFill>
          <a:blip r:embed="rId3"/>
          <a:stretch>
            <a:fillRect/>
          </a:stretch>
        </p:blipFill>
        <p:spPr>
          <a:xfrm>
            <a:off x="2209800" y="1524000"/>
            <a:ext cx="8153400" cy="44704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192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192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67</a:t>
            </a:fld>
            <a:endParaRPr lang="en-US" altLang="zh-CN" sz="1400" dirty="0"/>
          </a:p>
        </p:txBody>
      </p:sp>
      <p:pic>
        <p:nvPicPr>
          <p:cNvPr id="81924" name="Picture 2"/>
          <p:cNvPicPr>
            <a:picLocks noChangeAspect="1"/>
          </p:cNvPicPr>
          <p:nvPr/>
        </p:nvPicPr>
        <p:blipFill>
          <a:blip r:embed="rId4"/>
          <a:stretch>
            <a:fillRect/>
          </a:stretch>
        </p:blipFill>
        <p:spPr>
          <a:xfrm>
            <a:off x="2133600" y="457200"/>
            <a:ext cx="8153400" cy="5984875"/>
          </a:xfrm>
          <a:prstGeom prst="rect">
            <a:avLst/>
          </a:prstGeom>
          <a:noFill/>
          <a:ln w="9525">
            <a:noFill/>
          </a:ln>
        </p:spPr>
      </p:pic>
    </p:spTree>
  </p:cSld>
  <p:clrMapOvr>
    <a:masterClrMapping/>
  </p:clrMapOvr>
  <p:transition>
    <p:random/>
    <p:sndAc>
      <p:stSnd>
        <p:snd r:embed="rId3" name="chimes.wav"/>
      </p:stSnd>
    </p:sndAc>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96570"/>
            <a:ext cx="3269343" cy="511110"/>
          </a:xfrm>
        </p:spPr>
        <p:txBody>
          <a:bodyPr/>
          <a:lstStyle/>
          <a:p>
            <a:r>
              <a:rPr lang="zh-CN" altLang="en-US">
                <a:sym typeface="+mn-ea"/>
              </a:rPr>
              <a:t>流水线相关处理</a:t>
            </a:r>
            <a:br>
              <a:rPr lang="zh-CN" altLang="en-US"/>
            </a:br>
            <a:endParaRPr lang="zh-CN" altLang="en-US"/>
          </a:p>
        </p:txBody>
      </p:sp>
      <p:sp>
        <p:nvSpPr>
          <p:cNvPr id="82946"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2947"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68</a:t>
            </a:fld>
            <a:endParaRPr lang="en-US" altLang="zh-CN" sz="1400" dirty="0"/>
          </a:p>
        </p:txBody>
      </p:sp>
      <p:sp>
        <p:nvSpPr>
          <p:cNvPr id="245764" name="Text Box 4"/>
          <p:cNvSpPr txBox="1"/>
          <p:nvPr/>
        </p:nvSpPr>
        <p:spPr>
          <a:xfrm>
            <a:off x="377825" y="1377950"/>
            <a:ext cx="5095875" cy="4399915"/>
          </a:xfrm>
          <a:prstGeom prst="rect">
            <a:avLst/>
          </a:prstGeom>
          <a:noFill/>
          <a:ln w="9525">
            <a:noFill/>
          </a:ln>
        </p:spPr>
        <p:txBody>
          <a:bodyPr wrap="square">
            <a:spAutoFit/>
          </a:bodyPr>
          <a:lstStyle/>
          <a:p>
            <a:r>
              <a:rPr lang="en-US" altLang="zh-CN" sz="2800" b="1" dirty="0">
                <a:latin typeface="Times New Roman" panose="02020603050405020304" pitchFamily="18" charset="0"/>
                <a:sym typeface="+mn-ea"/>
              </a:rPr>
              <a:t>b.</a:t>
            </a:r>
            <a:r>
              <a:rPr lang="zh-CN" altLang="en-US" sz="2800" b="1" dirty="0">
                <a:latin typeface="Times New Roman" panose="02020603050405020304" pitchFamily="18" charset="0"/>
                <a:sym typeface="+mn-ea"/>
              </a:rPr>
              <a:t>同一拍中，采用</a:t>
            </a:r>
            <a:r>
              <a:rPr lang="zh-CN" altLang="en-US" sz="2800" b="1" dirty="0">
                <a:solidFill>
                  <a:srgbClr val="990099"/>
                </a:solidFill>
                <a:latin typeface="Times New Roman" panose="02020603050405020304" pitchFamily="18" charset="0"/>
                <a:sym typeface="+mn-ea"/>
              </a:rPr>
              <a:t>推后读、提前写</a:t>
            </a:r>
            <a:r>
              <a:rPr lang="zh-CN" altLang="en-US" sz="2800" b="1" dirty="0">
                <a:latin typeface="Times New Roman" panose="02020603050405020304" pitchFamily="18" charset="0"/>
                <a:sym typeface="+mn-ea"/>
              </a:rPr>
              <a:t>的方法； </a:t>
            </a:r>
            <a:r>
              <a:rPr lang="zh-CN" altLang="en-US" sz="2800" b="1" dirty="0">
                <a:latin typeface="宋体" panose="02010600030101010101" pitchFamily="2" charset="-122"/>
                <a:sym typeface="+mn-ea"/>
              </a:rPr>
              <a:t>（</a:t>
            </a:r>
            <a:r>
              <a:rPr lang="en-US" altLang="zh-CN" sz="2800" b="1" dirty="0">
                <a:latin typeface="宋体" panose="02010600030101010101" pitchFamily="2" charset="-122"/>
                <a:sym typeface="+mn-ea"/>
              </a:rPr>
              <a:t>R</a:t>
            </a:r>
            <a:r>
              <a:rPr lang="zh-CN" altLang="en-US" sz="2800" b="1" dirty="0">
                <a:latin typeface="宋体" panose="02010600030101010101" pitchFamily="2" charset="-122"/>
                <a:sym typeface="+mn-ea"/>
              </a:rPr>
              <a:t>或</a:t>
            </a:r>
            <a:r>
              <a:rPr lang="en-US" altLang="zh-CN" sz="2800" b="1" dirty="0">
                <a:latin typeface="宋体" panose="02010600030101010101" pitchFamily="2" charset="-122"/>
                <a:sym typeface="+mn-ea"/>
              </a:rPr>
              <a:t>M</a:t>
            </a:r>
            <a:r>
              <a:rPr lang="zh-CN" altLang="en-US" sz="2800" b="1" dirty="0">
                <a:latin typeface="宋体" panose="02010600030101010101" pitchFamily="2" charset="-122"/>
                <a:sym typeface="+mn-ea"/>
              </a:rPr>
              <a:t>相关）</a:t>
            </a:r>
          </a:p>
          <a:p>
            <a:endParaRPr lang="zh-CN" altLang="en-US" sz="2800" b="1" dirty="0">
              <a:latin typeface="宋体" panose="02010600030101010101" pitchFamily="2" charset="-122"/>
              <a:sym typeface="+mn-ea"/>
            </a:endParaRPr>
          </a:p>
          <a:p>
            <a:r>
              <a:rPr lang="en-US" altLang="zh-CN" sz="2800" b="1" dirty="0">
                <a:latin typeface="宋体" panose="02010600030101010101" pitchFamily="2" charset="-122"/>
                <a:sym typeface="+mn-ea"/>
              </a:rPr>
              <a:t>c.</a:t>
            </a:r>
            <a:r>
              <a:rPr lang="zh-CN" altLang="en-US" sz="2800" b="1" dirty="0">
                <a:latin typeface="Times New Roman" panose="02020603050405020304" pitchFamily="18" charset="0"/>
                <a:sym typeface="+mn-ea"/>
              </a:rPr>
              <a:t>装载延迟则采用联锁硬件检测，并</a:t>
            </a:r>
            <a:r>
              <a:rPr lang="zh-CN" altLang="en-US" sz="2800" b="1" dirty="0">
                <a:solidFill>
                  <a:srgbClr val="990099"/>
                </a:solidFill>
                <a:latin typeface="Times New Roman" panose="02020603050405020304" pitchFamily="18" charset="0"/>
                <a:sym typeface="+mn-ea"/>
              </a:rPr>
              <a:t>使流水线停顿</a:t>
            </a:r>
            <a:r>
              <a:rPr lang="zh-CN" altLang="en-US" sz="2800" b="1" dirty="0">
                <a:latin typeface="Times New Roman" panose="02020603050405020304" pitchFamily="18" charset="0"/>
                <a:sym typeface="+mn-ea"/>
              </a:rPr>
              <a:t>，直到相关消除。（</a:t>
            </a:r>
            <a:r>
              <a:rPr lang="en-US" altLang="zh-CN" sz="2800" b="1" dirty="0">
                <a:latin typeface="Times New Roman" panose="02020603050405020304" pitchFamily="18" charset="0"/>
                <a:sym typeface="+mn-ea"/>
              </a:rPr>
              <a:t>RISC</a:t>
            </a:r>
            <a:r>
              <a:rPr lang="zh-CN" altLang="en-US" sz="2800" b="1" dirty="0">
                <a:latin typeface="Times New Roman" panose="02020603050405020304" pitchFamily="18" charset="0"/>
                <a:sym typeface="+mn-ea"/>
              </a:rPr>
              <a:t>特有）</a:t>
            </a:r>
            <a:endParaRPr lang="zh-CN" altLang="en-US" sz="2800" b="1" dirty="0">
              <a:latin typeface="Times New Roman" panose="02020603050405020304" pitchFamily="18" charset="0"/>
            </a:endParaRP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d.</a:t>
            </a:r>
            <a:r>
              <a:rPr lang="zh-CN" altLang="en-US" sz="2800" b="1" dirty="0">
                <a:solidFill>
                  <a:srgbClr val="990099"/>
                </a:solidFill>
                <a:latin typeface="Times New Roman" panose="02020603050405020304" pitchFamily="18" charset="0"/>
              </a:rPr>
              <a:t>相关专用通路</a:t>
            </a:r>
            <a:r>
              <a:rPr lang="zh-CN" altLang="en-US" sz="2800" b="1" dirty="0">
                <a:latin typeface="Times New Roman" panose="02020603050405020304" pitchFamily="18" charset="0"/>
              </a:rPr>
              <a:t>法：执行结果除写寄存器外，可直接送到</a:t>
            </a:r>
            <a:r>
              <a:rPr lang="en-US" altLang="zh-CN" sz="2800" b="1" dirty="0">
                <a:latin typeface="Times New Roman" panose="02020603050405020304" pitchFamily="18" charset="0"/>
              </a:rPr>
              <a:t>ALU</a:t>
            </a:r>
            <a:r>
              <a:rPr lang="zh-CN" altLang="en-US" sz="2800" b="1" dirty="0">
                <a:latin typeface="Times New Roman" panose="02020603050405020304" pitchFamily="18" charset="0"/>
              </a:rPr>
              <a:t>的操作数保存栈中。（</a:t>
            </a:r>
            <a:r>
              <a:rPr lang="en-US" altLang="zh-CN" sz="2800" b="1" dirty="0">
                <a:latin typeface="Times New Roman" panose="02020603050405020304" pitchFamily="18" charset="0"/>
              </a:rPr>
              <a:t>R</a:t>
            </a:r>
            <a:r>
              <a:rPr lang="zh-CN" altLang="en-US" sz="2800" b="1" dirty="0">
                <a:latin typeface="Times New Roman" panose="02020603050405020304" pitchFamily="18" charset="0"/>
              </a:rPr>
              <a:t>相关）</a:t>
            </a:r>
          </a:p>
        </p:txBody>
      </p:sp>
      <p:grpSp>
        <p:nvGrpSpPr>
          <p:cNvPr id="245765" name="Group 5"/>
          <p:cNvGrpSpPr/>
          <p:nvPr/>
        </p:nvGrpSpPr>
        <p:grpSpPr>
          <a:xfrm>
            <a:off x="5553075" y="2244090"/>
            <a:ext cx="6246813" cy="3126743"/>
            <a:chOff x="960" y="1584"/>
            <a:chExt cx="3935" cy="2459"/>
          </a:xfrm>
        </p:grpSpPr>
        <p:sp>
          <p:nvSpPr>
            <p:cNvPr id="82952" name="Rectangle 6"/>
            <p:cNvSpPr/>
            <p:nvPr/>
          </p:nvSpPr>
          <p:spPr>
            <a:xfrm>
              <a:off x="1632" y="2112"/>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多路开关</a:t>
              </a:r>
            </a:p>
          </p:txBody>
        </p:sp>
        <p:sp>
          <p:nvSpPr>
            <p:cNvPr id="82953" name="Rectangle 7"/>
            <p:cNvSpPr/>
            <p:nvPr/>
          </p:nvSpPr>
          <p:spPr>
            <a:xfrm>
              <a:off x="2880" y="2112"/>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多路开关</a:t>
              </a:r>
            </a:p>
          </p:txBody>
        </p:sp>
        <p:sp>
          <p:nvSpPr>
            <p:cNvPr id="82954" name="Line 8"/>
            <p:cNvSpPr/>
            <p:nvPr/>
          </p:nvSpPr>
          <p:spPr>
            <a:xfrm>
              <a:off x="2256" y="3072"/>
              <a:ext cx="672" cy="0"/>
            </a:xfrm>
            <a:prstGeom prst="line">
              <a:avLst/>
            </a:prstGeom>
            <a:ln w="9525" cap="flat" cmpd="sng">
              <a:solidFill>
                <a:schemeClr val="tx1"/>
              </a:solidFill>
              <a:prstDash val="solid"/>
              <a:headEnd type="none" w="med" len="med"/>
              <a:tailEnd type="none" w="med" len="med"/>
            </a:ln>
          </p:spPr>
        </p:sp>
        <p:sp>
          <p:nvSpPr>
            <p:cNvPr id="82955" name="Line 9"/>
            <p:cNvSpPr/>
            <p:nvPr/>
          </p:nvSpPr>
          <p:spPr>
            <a:xfrm flipH="1" flipV="1">
              <a:off x="2016" y="2592"/>
              <a:ext cx="240" cy="480"/>
            </a:xfrm>
            <a:prstGeom prst="line">
              <a:avLst/>
            </a:prstGeom>
            <a:ln w="9525" cap="flat" cmpd="sng">
              <a:solidFill>
                <a:schemeClr val="tx1"/>
              </a:solidFill>
              <a:prstDash val="solid"/>
              <a:headEnd type="none" w="med" len="med"/>
              <a:tailEnd type="none" w="med" len="med"/>
            </a:ln>
          </p:spPr>
        </p:sp>
        <p:sp>
          <p:nvSpPr>
            <p:cNvPr id="82956" name="Line 10"/>
            <p:cNvSpPr/>
            <p:nvPr/>
          </p:nvSpPr>
          <p:spPr>
            <a:xfrm flipV="1">
              <a:off x="2928" y="2592"/>
              <a:ext cx="240" cy="480"/>
            </a:xfrm>
            <a:prstGeom prst="line">
              <a:avLst/>
            </a:prstGeom>
            <a:ln w="9525" cap="flat" cmpd="sng">
              <a:solidFill>
                <a:schemeClr val="tx1"/>
              </a:solidFill>
              <a:prstDash val="solid"/>
              <a:headEnd type="none" w="med" len="med"/>
              <a:tailEnd type="none" w="med" len="med"/>
            </a:ln>
          </p:spPr>
        </p:sp>
        <p:sp>
          <p:nvSpPr>
            <p:cNvPr id="82957" name="Line 11"/>
            <p:cNvSpPr/>
            <p:nvPr/>
          </p:nvSpPr>
          <p:spPr>
            <a:xfrm>
              <a:off x="2016" y="2592"/>
              <a:ext cx="432" cy="0"/>
            </a:xfrm>
            <a:prstGeom prst="line">
              <a:avLst/>
            </a:prstGeom>
            <a:ln w="9525" cap="flat" cmpd="sng">
              <a:solidFill>
                <a:schemeClr val="tx1"/>
              </a:solidFill>
              <a:prstDash val="solid"/>
              <a:headEnd type="none" w="med" len="med"/>
              <a:tailEnd type="none" w="med" len="med"/>
            </a:ln>
          </p:spPr>
        </p:sp>
        <p:sp>
          <p:nvSpPr>
            <p:cNvPr id="82958" name="Line 12"/>
            <p:cNvSpPr/>
            <p:nvPr/>
          </p:nvSpPr>
          <p:spPr>
            <a:xfrm>
              <a:off x="2736" y="2592"/>
              <a:ext cx="432" cy="0"/>
            </a:xfrm>
            <a:prstGeom prst="line">
              <a:avLst/>
            </a:prstGeom>
            <a:ln w="9525" cap="flat" cmpd="sng">
              <a:solidFill>
                <a:schemeClr val="tx1"/>
              </a:solidFill>
              <a:prstDash val="solid"/>
              <a:headEnd type="none" w="med" len="med"/>
              <a:tailEnd type="none" w="med" len="med"/>
            </a:ln>
          </p:spPr>
        </p:sp>
        <p:sp>
          <p:nvSpPr>
            <p:cNvPr id="82959" name="Line 13"/>
            <p:cNvSpPr/>
            <p:nvPr/>
          </p:nvSpPr>
          <p:spPr>
            <a:xfrm flipH="1" flipV="1">
              <a:off x="2448" y="2592"/>
              <a:ext cx="144" cy="288"/>
            </a:xfrm>
            <a:prstGeom prst="line">
              <a:avLst/>
            </a:prstGeom>
            <a:ln w="9525" cap="flat" cmpd="sng">
              <a:solidFill>
                <a:schemeClr val="tx1"/>
              </a:solidFill>
              <a:prstDash val="solid"/>
              <a:headEnd type="none" w="med" len="med"/>
              <a:tailEnd type="none" w="med" len="med"/>
            </a:ln>
          </p:spPr>
        </p:sp>
        <p:sp>
          <p:nvSpPr>
            <p:cNvPr id="82960" name="Line 14"/>
            <p:cNvSpPr/>
            <p:nvPr/>
          </p:nvSpPr>
          <p:spPr>
            <a:xfrm flipV="1">
              <a:off x="2592" y="2592"/>
              <a:ext cx="144" cy="288"/>
            </a:xfrm>
            <a:prstGeom prst="line">
              <a:avLst/>
            </a:prstGeom>
            <a:ln w="9525" cap="flat" cmpd="sng">
              <a:solidFill>
                <a:schemeClr val="tx1"/>
              </a:solidFill>
              <a:prstDash val="solid"/>
              <a:headEnd type="none" w="med" len="med"/>
              <a:tailEnd type="none" w="med" len="med"/>
            </a:ln>
          </p:spPr>
        </p:sp>
        <p:sp>
          <p:nvSpPr>
            <p:cNvPr id="82961" name="Text Box 15"/>
            <p:cNvSpPr txBox="1"/>
            <p:nvPr/>
          </p:nvSpPr>
          <p:spPr>
            <a:xfrm>
              <a:off x="2400" y="2841"/>
              <a:ext cx="453" cy="314"/>
            </a:xfrm>
            <a:prstGeom prst="rect">
              <a:avLst/>
            </a:prstGeom>
            <a:noFill/>
            <a:ln w="9525">
              <a:noFill/>
            </a:ln>
          </p:spPr>
          <p:txBody>
            <a:bodyPr wrap="none">
              <a:spAutoFit/>
            </a:bodyPr>
            <a:lstStyle/>
            <a:p>
              <a:r>
                <a:rPr lang="en-US" altLang="zh-CN" sz="2000" b="1" dirty="0">
                  <a:latin typeface="Times New Roman" panose="02020603050405020304" pitchFamily="18" charset="0"/>
                </a:rPr>
                <a:t>ALU</a:t>
              </a:r>
            </a:p>
          </p:txBody>
        </p:sp>
        <p:sp>
          <p:nvSpPr>
            <p:cNvPr id="82962" name="Rectangle 16"/>
            <p:cNvSpPr/>
            <p:nvPr/>
          </p:nvSpPr>
          <p:spPr>
            <a:xfrm>
              <a:off x="2256" y="3264"/>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1800" b="1" dirty="0">
                  <a:latin typeface="Times New Roman" panose="02020603050405020304" pitchFamily="18" charset="0"/>
                </a:rPr>
                <a:t>R</a:t>
              </a:r>
              <a:r>
                <a:rPr lang="en-US" altLang="zh-CN" sz="1200" b="1" dirty="0">
                  <a:latin typeface="Times New Roman" panose="02020603050405020304" pitchFamily="18" charset="0"/>
                </a:rPr>
                <a:t>4</a:t>
              </a:r>
            </a:p>
          </p:txBody>
        </p:sp>
        <p:sp>
          <p:nvSpPr>
            <p:cNvPr id="82963" name="Rectangle 17"/>
            <p:cNvSpPr/>
            <p:nvPr/>
          </p:nvSpPr>
          <p:spPr>
            <a:xfrm>
              <a:off x="2256" y="3504"/>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1800" b="1" dirty="0">
                  <a:latin typeface="Times New Roman" panose="02020603050405020304" pitchFamily="18" charset="0"/>
                </a:rPr>
                <a:t>R</a:t>
              </a:r>
              <a:r>
                <a:rPr lang="en-US" altLang="zh-CN" sz="1200" b="1" dirty="0">
                  <a:latin typeface="Times New Roman" panose="02020603050405020304" pitchFamily="18" charset="0"/>
                </a:rPr>
                <a:t>1</a:t>
              </a:r>
            </a:p>
          </p:txBody>
        </p:sp>
        <p:sp>
          <p:nvSpPr>
            <p:cNvPr id="82964" name="Rectangle 18"/>
            <p:cNvSpPr/>
            <p:nvPr/>
          </p:nvSpPr>
          <p:spPr>
            <a:xfrm>
              <a:off x="2112" y="1584"/>
              <a:ext cx="96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寄存器堆</a:t>
              </a:r>
              <a:r>
                <a:rPr lang="en-US" altLang="zh-CN" sz="1800" b="1" dirty="0">
                  <a:latin typeface="Times New Roman" panose="02020603050405020304" pitchFamily="18" charset="0"/>
                </a:rPr>
                <a:t>RF</a:t>
              </a:r>
              <a:endParaRPr lang="en-US" altLang="zh-CN" sz="1200" b="1" dirty="0">
                <a:latin typeface="Times New Roman" panose="02020603050405020304" pitchFamily="18" charset="0"/>
              </a:endParaRPr>
            </a:p>
          </p:txBody>
        </p:sp>
        <p:sp>
          <p:nvSpPr>
            <p:cNvPr id="82965" name="Line 19"/>
            <p:cNvSpPr/>
            <p:nvPr/>
          </p:nvSpPr>
          <p:spPr>
            <a:xfrm>
              <a:off x="2208" y="1824"/>
              <a:ext cx="0" cy="288"/>
            </a:xfrm>
            <a:prstGeom prst="line">
              <a:avLst/>
            </a:prstGeom>
            <a:ln w="9525" cap="flat" cmpd="sng">
              <a:solidFill>
                <a:schemeClr val="tx1"/>
              </a:solidFill>
              <a:prstDash val="solid"/>
              <a:headEnd type="none" w="med" len="med"/>
              <a:tailEnd type="triangle" w="med" len="med"/>
            </a:ln>
          </p:spPr>
        </p:sp>
        <p:sp>
          <p:nvSpPr>
            <p:cNvPr id="82966" name="Line 20"/>
            <p:cNvSpPr/>
            <p:nvPr/>
          </p:nvSpPr>
          <p:spPr>
            <a:xfrm>
              <a:off x="2976" y="1824"/>
              <a:ext cx="0" cy="288"/>
            </a:xfrm>
            <a:prstGeom prst="line">
              <a:avLst/>
            </a:prstGeom>
            <a:ln w="9525" cap="flat" cmpd="sng">
              <a:solidFill>
                <a:schemeClr val="tx1"/>
              </a:solidFill>
              <a:prstDash val="solid"/>
              <a:headEnd type="none" w="med" len="med"/>
              <a:tailEnd type="triangle" w="med" len="med"/>
            </a:ln>
          </p:spPr>
        </p:sp>
        <p:sp>
          <p:nvSpPr>
            <p:cNvPr id="82967" name="Line 21"/>
            <p:cNvSpPr/>
            <p:nvPr/>
          </p:nvSpPr>
          <p:spPr>
            <a:xfrm>
              <a:off x="2112" y="2352"/>
              <a:ext cx="0" cy="240"/>
            </a:xfrm>
            <a:prstGeom prst="line">
              <a:avLst/>
            </a:prstGeom>
            <a:ln w="9525" cap="flat" cmpd="sng">
              <a:solidFill>
                <a:schemeClr val="tx1"/>
              </a:solidFill>
              <a:prstDash val="solid"/>
              <a:headEnd type="none" w="med" len="med"/>
              <a:tailEnd type="triangle" w="med" len="med"/>
            </a:ln>
          </p:spPr>
        </p:sp>
        <p:sp>
          <p:nvSpPr>
            <p:cNvPr id="82968" name="Line 22"/>
            <p:cNvSpPr/>
            <p:nvPr/>
          </p:nvSpPr>
          <p:spPr>
            <a:xfrm>
              <a:off x="3072" y="2352"/>
              <a:ext cx="0" cy="240"/>
            </a:xfrm>
            <a:prstGeom prst="line">
              <a:avLst/>
            </a:prstGeom>
            <a:ln w="9525" cap="flat" cmpd="sng">
              <a:solidFill>
                <a:schemeClr val="tx1"/>
              </a:solidFill>
              <a:prstDash val="solid"/>
              <a:headEnd type="none" w="med" len="med"/>
              <a:tailEnd type="triangle" w="med" len="med"/>
            </a:ln>
          </p:spPr>
        </p:sp>
        <p:sp>
          <p:nvSpPr>
            <p:cNvPr id="82969" name="Line 23"/>
            <p:cNvSpPr/>
            <p:nvPr/>
          </p:nvSpPr>
          <p:spPr>
            <a:xfrm>
              <a:off x="2592" y="3072"/>
              <a:ext cx="0" cy="192"/>
            </a:xfrm>
            <a:prstGeom prst="line">
              <a:avLst/>
            </a:prstGeom>
            <a:ln w="9525" cap="flat" cmpd="sng">
              <a:solidFill>
                <a:schemeClr val="tx1"/>
              </a:solidFill>
              <a:prstDash val="solid"/>
              <a:headEnd type="none" w="med" len="med"/>
              <a:tailEnd type="triangle" w="med" len="med"/>
            </a:ln>
          </p:spPr>
        </p:sp>
        <p:sp>
          <p:nvSpPr>
            <p:cNvPr id="82970" name="Line 24"/>
            <p:cNvSpPr/>
            <p:nvPr/>
          </p:nvSpPr>
          <p:spPr>
            <a:xfrm>
              <a:off x="2592" y="3744"/>
              <a:ext cx="0" cy="192"/>
            </a:xfrm>
            <a:prstGeom prst="line">
              <a:avLst/>
            </a:prstGeom>
            <a:ln w="9525" cap="flat" cmpd="sng">
              <a:solidFill>
                <a:schemeClr val="tx1"/>
              </a:solidFill>
              <a:prstDash val="solid"/>
              <a:headEnd type="none" w="med" len="med"/>
              <a:tailEnd type="triangle" w="med" len="med"/>
            </a:ln>
          </p:spPr>
        </p:sp>
        <p:sp>
          <p:nvSpPr>
            <p:cNvPr id="82971" name="Line 25"/>
            <p:cNvSpPr/>
            <p:nvPr/>
          </p:nvSpPr>
          <p:spPr>
            <a:xfrm>
              <a:off x="960" y="3936"/>
              <a:ext cx="1632" cy="0"/>
            </a:xfrm>
            <a:prstGeom prst="line">
              <a:avLst/>
            </a:prstGeom>
            <a:ln w="9525" cap="flat" cmpd="sng">
              <a:solidFill>
                <a:schemeClr val="tx1"/>
              </a:solidFill>
              <a:prstDash val="solid"/>
              <a:headEnd type="none" w="med" len="med"/>
              <a:tailEnd type="none" w="med" len="med"/>
            </a:ln>
          </p:spPr>
        </p:sp>
        <p:sp>
          <p:nvSpPr>
            <p:cNvPr id="82972" name="Line 26"/>
            <p:cNvSpPr/>
            <p:nvPr/>
          </p:nvSpPr>
          <p:spPr>
            <a:xfrm>
              <a:off x="1968" y="1872"/>
              <a:ext cx="0" cy="240"/>
            </a:xfrm>
            <a:prstGeom prst="line">
              <a:avLst/>
            </a:prstGeom>
            <a:ln w="9525" cap="flat" cmpd="sng">
              <a:solidFill>
                <a:schemeClr val="tx1"/>
              </a:solidFill>
              <a:prstDash val="solid"/>
              <a:headEnd type="none" w="med" len="med"/>
              <a:tailEnd type="triangle" w="med" len="med"/>
            </a:ln>
          </p:spPr>
        </p:sp>
        <p:sp>
          <p:nvSpPr>
            <p:cNvPr id="82973" name="Line 27"/>
            <p:cNvSpPr/>
            <p:nvPr/>
          </p:nvSpPr>
          <p:spPr>
            <a:xfrm>
              <a:off x="3216" y="1872"/>
              <a:ext cx="0" cy="240"/>
            </a:xfrm>
            <a:prstGeom prst="line">
              <a:avLst/>
            </a:prstGeom>
            <a:ln w="9525" cap="flat" cmpd="sng">
              <a:solidFill>
                <a:schemeClr val="tx1"/>
              </a:solidFill>
              <a:prstDash val="solid"/>
              <a:headEnd type="none" w="med" len="med"/>
              <a:tailEnd type="triangle" w="med" len="med"/>
            </a:ln>
          </p:spPr>
        </p:sp>
        <p:sp>
          <p:nvSpPr>
            <p:cNvPr id="82974" name="Line 28"/>
            <p:cNvSpPr/>
            <p:nvPr/>
          </p:nvSpPr>
          <p:spPr>
            <a:xfrm>
              <a:off x="1728" y="1968"/>
              <a:ext cx="0" cy="144"/>
            </a:xfrm>
            <a:prstGeom prst="line">
              <a:avLst/>
            </a:prstGeom>
            <a:ln w="9525" cap="flat" cmpd="sng">
              <a:solidFill>
                <a:schemeClr val="tx1"/>
              </a:solidFill>
              <a:prstDash val="solid"/>
              <a:headEnd type="none" w="med" len="med"/>
              <a:tailEnd type="triangle" w="med" len="med"/>
            </a:ln>
          </p:spPr>
        </p:sp>
        <p:sp>
          <p:nvSpPr>
            <p:cNvPr id="82975" name="Line 29"/>
            <p:cNvSpPr/>
            <p:nvPr/>
          </p:nvSpPr>
          <p:spPr>
            <a:xfrm>
              <a:off x="3456" y="1968"/>
              <a:ext cx="0" cy="144"/>
            </a:xfrm>
            <a:prstGeom prst="line">
              <a:avLst/>
            </a:prstGeom>
            <a:ln w="9525" cap="flat" cmpd="sng">
              <a:solidFill>
                <a:schemeClr val="tx1"/>
              </a:solidFill>
              <a:prstDash val="solid"/>
              <a:headEnd type="none" w="med" len="med"/>
              <a:tailEnd type="triangle" w="med" len="med"/>
            </a:ln>
          </p:spPr>
        </p:sp>
        <p:sp>
          <p:nvSpPr>
            <p:cNvPr id="82976" name="Line 30"/>
            <p:cNvSpPr/>
            <p:nvPr/>
          </p:nvSpPr>
          <p:spPr>
            <a:xfrm>
              <a:off x="1488" y="1968"/>
              <a:ext cx="240" cy="0"/>
            </a:xfrm>
            <a:prstGeom prst="line">
              <a:avLst/>
            </a:prstGeom>
            <a:ln w="9525" cap="flat" cmpd="sng">
              <a:solidFill>
                <a:schemeClr val="tx1"/>
              </a:solidFill>
              <a:prstDash val="solid"/>
              <a:headEnd type="none" w="med" len="med"/>
              <a:tailEnd type="none" w="med" len="med"/>
            </a:ln>
          </p:spPr>
        </p:sp>
        <p:sp>
          <p:nvSpPr>
            <p:cNvPr id="82977" name="Line 31"/>
            <p:cNvSpPr/>
            <p:nvPr/>
          </p:nvSpPr>
          <p:spPr>
            <a:xfrm>
              <a:off x="3456" y="1968"/>
              <a:ext cx="240" cy="0"/>
            </a:xfrm>
            <a:prstGeom prst="line">
              <a:avLst/>
            </a:prstGeom>
            <a:ln w="9525" cap="flat" cmpd="sng">
              <a:solidFill>
                <a:schemeClr val="tx1"/>
              </a:solidFill>
              <a:prstDash val="solid"/>
              <a:headEnd type="none" w="med" len="med"/>
              <a:tailEnd type="none" w="med" len="med"/>
            </a:ln>
          </p:spPr>
        </p:sp>
        <p:sp>
          <p:nvSpPr>
            <p:cNvPr id="82978" name="Line 32"/>
            <p:cNvSpPr/>
            <p:nvPr/>
          </p:nvSpPr>
          <p:spPr>
            <a:xfrm>
              <a:off x="1296" y="1872"/>
              <a:ext cx="672" cy="0"/>
            </a:xfrm>
            <a:prstGeom prst="line">
              <a:avLst/>
            </a:prstGeom>
            <a:ln w="9525" cap="flat" cmpd="sng">
              <a:solidFill>
                <a:schemeClr val="tx1"/>
              </a:solidFill>
              <a:prstDash val="solid"/>
              <a:headEnd type="none" w="med" len="med"/>
              <a:tailEnd type="none" w="med" len="med"/>
            </a:ln>
          </p:spPr>
        </p:sp>
        <p:sp>
          <p:nvSpPr>
            <p:cNvPr id="82979" name="Line 33"/>
            <p:cNvSpPr/>
            <p:nvPr/>
          </p:nvSpPr>
          <p:spPr>
            <a:xfrm>
              <a:off x="3216" y="1872"/>
              <a:ext cx="672" cy="0"/>
            </a:xfrm>
            <a:prstGeom prst="line">
              <a:avLst/>
            </a:prstGeom>
            <a:ln w="9525" cap="flat" cmpd="sng">
              <a:solidFill>
                <a:schemeClr val="tx1"/>
              </a:solidFill>
              <a:prstDash val="solid"/>
              <a:headEnd type="none" w="med" len="med"/>
              <a:tailEnd type="none" w="med" len="med"/>
            </a:ln>
          </p:spPr>
        </p:sp>
        <p:sp>
          <p:nvSpPr>
            <p:cNvPr id="82980" name="Line 34"/>
            <p:cNvSpPr/>
            <p:nvPr/>
          </p:nvSpPr>
          <p:spPr>
            <a:xfrm>
              <a:off x="960" y="1728"/>
              <a:ext cx="1152" cy="0"/>
            </a:xfrm>
            <a:prstGeom prst="line">
              <a:avLst/>
            </a:prstGeom>
            <a:ln w="9525" cap="flat" cmpd="sng">
              <a:solidFill>
                <a:schemeClr val="tx1"/>
              </a:solidFill>
              <a:prstDash val="solid"/>
              <a:headEnd type="none" w="med" len="med"/>
              <a:tailEnd type="triangle" w="med" len="med"/>
            </a:ln>
          </p:spPr>
        </p:sp>
        <p:sp>
          <p:nvSpPr>
            <p:cNvPr id="82981" name="Line 35"/>
            <p:cNvSpPr/>
            <p:nvPr/>
          </p:nvSpPr>
          <p:spPr>
            <a:xfrm>
              <a:off x="960" y="1728"/>
              <a:ext cx="0" cy="2208"/>
            </a:xfrm>
            <a:prstGeom prst="line">
              <a:avLst/>
            </a:prstGeom>
            <a:ln w="9525" cap="flat" cmpd="sng">
              <a:solidFill>
                <a:schemeClr val="tx1"/>
              </a:solidFill>
              <a:prstDash val="solid"/>
              <a:headEnd type="none" w="med" len="med"/>
              <a:tailEnd type="none" w="med" len="med"/>
            </a:ln>
          </p:spPr>
        </p:sp>
        <p:sp>
          <p:nvSpPr>
            <p:cNvPr id="82982" name="Line 36"/>
            <p:cNvSpPr/>
            <p:nvPr/>
          </p:nvSpPr>
          <p:spPr>
            <a:xfrm>
              <a:off x="1296" y="1872"/>
              <a:ext cx="0" cy="1776"/>
            </a:xfrm>
            <a:prstGeom prst="line">
              <a:avLst/>
            </a:prstGeom>
            <a:ln w="9525" cap="flat" cmpd="sng">
              <a:solidFill>
                <a:schemeClr val="tx1"/>
              </a:solidFill>
              <a:prstDash val="solid"/>
              <a:headEnd type="none" w="med" len="med"/>
              <a:tailEnd type="none" w="med" len="med"/>
            </a:ln>
          </p:spPr>
        </p:sp>
        <p:sp>
          <p:nvSpPr>
            <p:cNvPr id="82983" name="Line 37"/>
            <p:cNvSpPr/>
            <p:nvPr/>
          </p:nvSpPr>
          <p:spPr>
            <a:xfrm flipH="1">
              <a:off x="1296" y="3648"/>
              <a:ext cx="960" cy="0"/>
            </a:xfrm>
            <a:prstGeom prst="line">
              <a:avLst/>
            </a:prstGeom>
            <a:ln w="9525" cap="flat" cmpd="sng">
              <a:solidFill>
                <a:schemeClr val="tx1"/>
              </a:solidFill>
              <a:prstDash val="solid"/>
              <a:headEnd type="none" w="med" len="med"/>
              <a:tailEnd type="none" w="med" len="med"/>
            </a:ln>
          </p:spPr>
        </p:sp>
        <p:sp>
          <p:nvSpPr>
            <p:cNvPr id="82984" name="Line 38"/>
            <p:cNvSpPr/>
            <p:nvPr/>
          </p:nvSpPr>
          <p:spPr>
            <a:xfrm flipH="1">
              <a:off x="1488" y="3408"/>
              <a:ext cx="768" cy="0"/>
            </a:xfrm>
            <a:prstGeom prst="line">
              <a:avLst/>
            </a:prstGeom>
            <a:ln w="9525" cap="flat" cmpd="sng">
              <a:solidFill>
                <a:schemeClr val="tx1"/>
              </a:solidFill>
              <a:prstDash val="solid"/>
              <a:headEnd type="none" w="med" len="med"/>
              <a:tailEnd type="none" w="med" len="med"/>
            </a:ln>
          </p:spPr>
        </p:sp>
        <p:sp>
          <p:nvSpPr>
            <p:cNvPr id="82985" name="Line 39"/>
            <p:cNvSpPr/>
            <p:nvPr/>
          </p:nvSpPr>
          <p:spPr>
            <a:xfrm>
              <a:off x="1488" y="1968"/>
              <a:ext cx="0" cy="1440"/>
            </a:xfrm>
            <a:prstGeom prst="line">
              <a:avLst/>
            </a:prstGeom>
            <a:ln w="9525" cap="flat" cmpd="sng">
              <a:solidFill>
                <a:schemeClr val="tx1"/>
              </a:solidFill>
              <a:prstDash val="solid"/>
              <a:headEnd type="none" w="med" len="med"/>
              <a:tailEnd type="none" w="med" len="med"/>
            </a:ln>
          </p:spPr>
        </p:sp>
        <p:sp>
          <p:nvSpPr>
            <p:cNvPr id="82986" name="Line 40"/>
            <p:cNvSpPr/>
            <p:nvPr/>
          </p:nvSpPr>
          <p:spPr>
            <a:xfrm>
              <a:off x="3696" y="1968"/>
              <a:ext cx="0" cy="1440"/>
            </a:xfrm>
            <a:prstGeom prst="line">
              <a:avLst/>
            </a:prstGeom>
            <a:ln w="9525" cap="flat" cmpd="sng">
              <a:solidFill>
                <a:schemeClr val="tx1"/>
              </a:solidFill>
              <a:prstDash val="solid"/>
              <a:headEnd type="none" w="med" len="med"/>
              <a:tailEnd type="none" w="med" len="med"/>
            </a:ln>
          </p:spPr>
        </p:sp>
        <p:sp>
          <p:nvSpPr>
            <p:cNvPr id="82987" name="Line 41"/>
            <p:cNvSpPr/>
            <p:nvPr/>
          </p:nvSpPr>
          <p:spPr>
            <a:xfrm flipH="1">
              <a:off x="2928" y="3408"/>
              <a:ext cx="768" cy="0"/>
            </a:xfrm>
            <a:prstGeom prst="line">
              <a:avLst/>
            </a:prstGeom>
            <a:ln w="9525" cap="flat" cmpd="sng">
              <a:solidFill>
                <a:schemeClr val="tx1"/>
              </a:solidFill>
              <a:prstDash val="solid"/>
              <a:headEnd type="none" w="med" len="med"/>
              <a:tailEnd type="none" w="med" len="med"/>
            </a:ln>
          </p:spPr>
        </p:sp>
        <p:sp>
          <p:nvSpPr>
            <p:cNvPr id="82988" name="Line 42"/>
            <p:cNvSpPr/>
            <p:nvPr/>
          </p:nvSpPr>
          <p:spPr>
            <a:xfrm flipH="1">
              <a:off x="2928" y="3648"/>
              <a:ext cx="960" cy="0"/>
            </a:xfrm>
            <a:prstGeom prst="line">
              <a:avLst/>
            </a:prstGeom>
            <a:ln w="9525" cap="flat" cmpd="sng">
              <a:solidFill>
                <a:schemeClr val="tx1"/>
              </a:solidFill>
              <a:prstDash val="solid"/>
              <a:headEnd type="none" w="med" len="med"/>
              <a:tailEnd type="none" w="med" len="med"/>
            </a:ln>
          </p:spPr>
        </p:sp>
        <p:sp>
          <p:nvSpPr>
            <p:cNvPr id="82989" name="Line 43"/>
            <p:cNvSpPr/>
            <p:nvPr/>
          </p:nvSpPr>
          <p:spPr>
            <a:xfrm>
              <a:off x="3888" y="1872"/>
              <a:ext cx="0" cy="1776"/>
            </a:xfrm>
            <a:prstGeom prst="line">
              <a:avLst/>
            </a:prstGeom>
            <a:ln w="9525" cap="flat" cmpd="sng">
              <a:solidFill>
                <a:schemeClr val="tx1"/>
              </a:solidFill>
              <a:prstDash val="solid"/>
              <a:headEnd type="none" w="med" len="med"/>
              <a:tailEnd type="none" w="med" len="med"/>
            </a:ln>
          </p:spPr>
        </p:sp>
        <p:sp>
          <p:nvSpPr>
            <p:cNvPr id="82990" name="Text Box 44"/>
            <p:cNvSpPr txBox="1"/>
            <p:nvPr/>
          </p:nvSpPr>
          <p:spPr>
            <a:xfrm>
              <a:off x="1478" y="2654"/>
              <a:ext cx="403" cy="290"/>
            </a:xfrm>
            <a:prstGeom prst="rect">
              <a:avLst/>
            </a:prstGeom>
            <a:noFill/>
            <a:ln w="9525">
              <a:noFill/>
            </a:ln>
          </p:spPr>
          <p:txBody>
            <a:bodyPr wrap="none">
              <a:spAutoFit/>
            </a:bodyPr>
            <a:lstStyle/>
            <a:p>
              <a:r>
                <a:rPr lang="zh-CN" altLang="en-US" sz="1800" b="1" dirty="0">
                  <a:latin typeface="Times New Roman" panose="02020603050405020304" pitchFamily="18" charset="0"/>
                </a:rPr>
                <a:t>旁路</a:t>
              </a:r>
            </a:p>
          </p:txBody>
        </p:sp>
        <p:sp>
          <p:nvSpPr>
            <p:cNvPr id="82991" name="Text Box 45"/>
            <p:cNvSpPr txBox="1"/>
            <p:nvPr/>
          </p:nvSpPr>
          <p:spPr>
            <a:xfrm>
              <a:off x="3888" y="2447"/>
              <a:ext cx="403" cy="290"/>
            </a:xfrm>
            <a:prstGeom prst="rect">
              <a:avLst/>
            </a:prstGeom>
            <a:noFill/>
            <a:ln w="9525">
              <a:noFill/>
            </a:ln>
          </p:spPr>
          <p:txBody>
            <a:bodyPr wrap="none">
              <a:spAutoFit/>
            </a:bodyPr>
            <a:lstStyle/>
            <a:p>
              <a:r>
                <a:rPr lang="zh-CN" altLang="en-US" sz="1800" b="1" dirty="0">
                  <a:latin typeface="Times New Roman" panose="02020603050405020304" pitchFamily="18" charset="0"/>
                </a:rPr>
                <a:t>旁路</a:t>
              </a:r>
            </a:p>
          </p:txBody>
        </p:sp>
        <p:sp>
          <p:nvSpPr>
            <p:cNvPr id="82992" name="Text Box 46"/>
            <p:cNvSpPr txBox="1"/>
            <p:nvPr/>
          </p:nvSpPr>
          <p:spPr>
            <a:xfrm>
              <a:off x="3220" y="3753"/>
              <a:ext cx="907" cy="290"/>
            </a:xfrm>
            <a:prstGeom prst="rect">
              <a:avLst/>
            </a:prstGeom>
            <a:noFill/>
            <a:ln w="9525">
              <a:noFill/>
            </a:ln>
          </p:spPr>
          <p:txBody>
            <a:bodyPr wrap="none">
              <a:spAutoFit/>
            </a:bodyPr>
            <a:lstStyle/>
            <a:p>
              <a:r>
                <a:rPr lang="zh-CN" altLang="en-US" sz="1800" b="1" dirty="0">
                  <a:latin typeface="Times New Roman" panose="02020603050405020304" pitchFamily="18" charset="0"/>
                </a:rPr>
                <a:t>缓冲寄存器</a:t>
              </a:r>
              <a:r>
                <a:rPr lang="en-US" altLang="zh-CN" sz="1800" b="1" dirty="0">
                  <a:latin typeface="Times New Roman" panose="02020603050405020304" pitchFamily="18" charset="0"/>
                </a:rPr>
                <a:t>2</a:t>
              </a:r>
            </a:p>
          </p:txBody>
        </p:sp>
        <p:sp>
          <p:nvSpPr>
            <p:cNvPr id="82993" name="Text Box 47"/>
            <p:cNvSpPr txBox="1"/>
            <p:nvPr/>
          </p:nvSpPr>
          <p:spPr>
            <a:xfrm>
              <a:off x="3988" y="3072"/>
              <a:ext cx="907" cy="290"/>
            </a:xfrm>
            <a:prstGeom prst="rect">
              <a:avLst/>
            </a:prstGeom>
            <a:noFill/>
            <a:ln w="9525">
              <a:noFill/>
            </a:ln>
          </p:spPr>
          <p:txBody>
            <a:bodyPr wrap="none">
              <a:spAutoFit/>
            </a:bodyPr>
            <a:lstStyle/>
            <a:p>
              <a:r>
                <a:rPr lang="zh-CN" altLang="en-US" sz="1800" b="1" dirty="0">
                  <a:latin typeface="Times New Roman" panose="02020603050405020304" pitchFamily="18" charset="0"/>
                </a:rPr>
                <a:t>缓冲寄存器</a:t>
              </a:r>
              <a:r>
                <a:rPr lang="en-US" altLang="zh-CN" sz="1800" b="1" dirty="0">
                  <a:latin typeface="Times New Roman" panose="02020603050405020304" pitchFamily="18" charset="0"/>
                </a:rPr>
                <a:t>1</a:t>
              </a:r>
            </a:p>
          </p:txBody>
        </p:sp>
        <p:sp>
          <p:nvSpPr>
            <p:cNvPr id="82994" name="Line 48"/>
            <p:cNvSpPr/>
            <p:nvPr/>
          </p:nvSpPr>
          <p:spPr>
            <a:xfrm flipV="1">
              <a:off x="2976" y="3168"/>
              <a:ext cx="1008" cy="144"/>
            </a:xfrm>
            <a:prstGeom prst="line">
              <a:avLst/>
            </a:prstGeom>
            <a:ln w="9525" cap="flat" cmpd="sng">
              <a:solidFill>
                <a:schemeClr val="tx1"/>
              </a:solidFill>
              <a:prstDash val="solid"/>
              <a:headEnd type="none" w="med" len="med"/>
              <a:tailEnd type="none" w="med" len="med"/>
            </a:ln>
          </p:spPr>
        </p:sp>
        <p:sp>
          <p:nvSpPr>
            <p:cNvPr id="82995" name="Line 49"/>
            <p:cNvSpPr/>
            <p:nvPr/>
          </p:nvSpPr>
          <p:spPr>
            <a:xfrm>
              <a:off x="2976" y="3744"/>
              <a:ext cx="240" cy="96"/>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397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397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69</a:t>
            </a:fld>
            <a:endParaRPr lang="en-US" altLang="zh-CN" sz="1400" dirty="0"/>
          </a:p>
        </p:txBody>
      </p:sp>
      <p:sp>
        <p:nvSpPr>
          <p:cNvPr id="83972" name="Text Box 2"/>
          <p:cNvSpPr txBox="1"/>
          <p:nvPr/>
        </p:nvSpPr>
        <p:spPr>
          <a:xfrm>
            <a:off x="525780" y="1257300"/>
            <a:ext cx="10814685" cy="953135"/>
          </a:xfrm>
          <a:prstGeom prst="rect">
            <a:avLst/>
          </a:prstGeom>
          <a:noFill/>
          <a:ln w="9525">
            <a:noFill/>
          </a:ln>
        </p:spPr>
        <p:txBody>
          <a:bodyPr wrap="square">
            <a:spAutoFit/>
          </a:bodyPr>
          <a:lstStyle/>
          <a:p>
            <a:r>
              <a:rPr lang="en-US" altLang="zh-CN" sz="2800" b="1" dirty="0">
                <a:latin typeface="宋体" panose="02010600030101010101" pitchFamily="2" charset="-122"/>
              </a:rPr>
              <a:t>e.</a:t>
            </a:r>
            <a:r>
              <a:rPr lang="zh-CN" altLang="en-US" sz="2800" b="1" dirty="0">
                <a:solidFill>
                  <a:srgbClr val="990099"/>
                </a:solidFill>
                <a:latin typeface="宋体" panose="02010600030101010101" pitchFamily="2" charset="-122"/>
              </a:rPr>
              <a:t>异步流动</a:t>
            </a:r>
            <a:r>
              <a:rPr lang="zh-CN" altLang="en-US" sz="2800" b="1" dirty="0">
                <a:latin typeface="宋体" panose="02010600030101010101" pitchFamily="2" charset="-122"/>
              </a:rPr>
              <a:t>法：让流水线中相关指令的后续不相关指令先执行，自动消除相关。</a:t>
            </a:r>
          </a:p>
        </p:txBody>
      </p:sp>
      <p:sp>
        <p:nvSpPr>
          <p:cNvPr id="246787" name="Text Box 3"/>
          <p:cNvSpPr txBox="1"/>
          <p:nvPr/>
        </p:nvSpPr>
        <p:spPr>
          <a:xfrm>
            <a:off x="1174750" y="4772025"/>
            <a:ext cx="1065403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可见：异步流动自动消除了</a:t>
            </a:r>
            <a:r>
              <a:rPr lang="en-US" altLang="zh-CN" sz="2800" b="1" dirty="0">
                <a:latin typeface="Times New Roman" panose="02020603050405020304" pitchFamily="18" charset="0"/>
              </a:rPr>
              <a:t>h,j</a:t>
            </a:r>
            <a:r>
              <a:rPr lang="zh-CN" altLang="en-US" sz="2800" b="1" dirty="0">
                <a:latin typeface="Times New Roman" panose="02020603050405020304" pitchFamily="18" charset="0"/>
              </a:rPr>
              <a:t>的相关，优越于</a:t>
            </a:r>
            <a:r>
              <a:rPr lang="en-US" altLang="zh-CN" sz="2800" b="1" dirty="0">
                <a:latin typeface="Times New Roman" panose="02020603050405020304" pitchFamily="18" charset="0"/>
              </a:rPr>
              <a:t>a~d</a:t>
            </a:r>
            <a:r>
              <a:rPr lang="zh-CN" altLang="en-US" sz="2800" b="1" dirty="0">
                <a:latin typeface="Times New Roman" panose="02020603050405020304" pitchFamily="18" charset="0"/>
              </a:rPr>
              <a:t>解决方法。</a:t>
            </a:r>
            <a:endParaRPr lang="zh-CN" altLang="en-US" sz="2800" b="1" dirty="0">
              <a:solidFill>
                <a:srgbClr val="663300"/>
              </a:solidFill>
              <a:latin typeface="Times New Roman" panose="02020603050405020304" pitchFamily="18" charset="0"/>
            </a:endParaRPr>
          </a:p>
        </p:txBody>
      </p:sp>
      <p:sp>
        <p:nvSpPr>
          <p:cNvPr id="246788" name="Text Box 4"/>
          <p:cNvSpPr txBox="1"/>
          <p:nvPr/>
        </p:nvSpPr>
        <p:spPr>
          <a:xfrm>
            <a:off x="1752600" y="5338763"/>
            <a:ext cx="8686800" cy="521970"/>
          </a:xfrm>
          <a:prstGeom prst="rect">
            <a:avLst/>
          </a:prstGeom>
          <a:noFill/>
          <a:ln w="9525">
            <a:noFill/>
          </a:ln>
        </p:spPr>
        <p:txBody>
          <a:bodyPr>
            <a:spAutoFit/>
          </a:bodyPr>
          <a:lstStyle/>
          <a:p>
            <a:r>
              <a:rPr lang="zh-CN" altLang="en-US" sz="2800" b="1" dirty="0">
                <a:solidFill>
                  <a:srgbClr val="CC6600"/>
                </a:solidFill>
                <a:latin typeface="Times New Roman" panose="02020603050405020304" pitchFamily="18" charset="0"/>
              </a:rPr>
              <a:t>目前，较多系统采用异步流动的方法。</a:t>
            </a:r>
          </a:p>
        </p:txBody>
      </p:sp>
      <p:sp>
        <p:nvSpPr>
          <p:cNvPr id="246789" name="Text Box 5"/>
          <p:cNvSpPr txBox="1"/>
          <p:nvPr/>
        </p:nvSpPr>
        <p:spPr>
          <a:xfrm>
            <a:off x="1752600" y="5857875"/>
            <a:ext cx="10076180" cy="521970"/>
          </a:xfrm>
          <a:prstGeom prst="rect">
            <a:avLst/>
          </a:prstGeom>
          <a:noFill/>
          <a:ln w="9525">
            <a:noFill/>
          </a:ln>
        </p:spPr>
        <p:txBody>
          <a:bodyPr wrap="square">
            <a:spAutoFit/>
          </a:bodyPr>
          <a:lstStyle/>
          <a:p>
            <a:r>
              <a:rPr lang="zh-CN" altLang="en-US" sz="2800" b="1" dirty="0">
                <a:latin typeface="Times New Roman" panose="02020603050405020304" pitchFamily="18" charset="0"/>
              </a:rPr>
              <a:t>异步流动会产生新的数据相关类型，使其控制很复杂。</a:t>
            </a:r>
          </a:p>
        </p:txBody>
      </p:sp>
      <p:grpSp>
        <p:nvGrpSpPr>
          <p:cNvPr id="246790" name="Group 6"/>
          <p:cNvGrpSpPr/>
          <p:nvPr/>
        </p:nvGrpSpPr>
        <p:grpSpPr>
          <a:xfrm>
            <a:off x="1752600" y="2054225"/>
            <a:ext cx="8763000" cy="2701925"/>
            <a:chOff x="144" y="796"/>
            <a:chExt cx="5520" cy="1702"/>
          </a:xfrm>
        </p:grpSpPr>
        <p:grpSp>
          <p:nvGrpSpPr>
            <p:cNvPr id="83977" name="Group 7"/>
            <p:cNvGrpSpPr/>
            <p:nvPr/>
          </p:nvGrpSpPr>
          <p:grpSpPr>
            <a:xfrm>
              <a:off x="144" y="796"/>
              <a:ext cx="5520" cy="1702"/>
              <a:chOff x="240" y="1094"/>
              <a:chExt cx="5520" cy="1702"/>
            </a:xfrm>
          </p:grpSpPr>
          <p:sp>
            <p:nvSpPr>
              <p:cNvPr id="83979" name="Text Box 8"/>
              <p:cNvSpPr txBox="1"/>
              <p:nvPr/>
            </p:nvSpPr>
            <p:spPr>
              <a:xfrm>
                <a:off x="1050"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0" name="Text Box 9"/>
              <p:cNvSpPr txBox="1"/>
              <p:nvPr/>
            </p:nvSpPr>
            <p:spPr>
              <a:xfrm>
                <a:off x="1450" y="1776"/>
                <a:ext cx="230" cy="432"/>
              </a:xfrm>
              <a:prstGeom prst="rect">
                <a:avLst/>
              </a:prstGeom>
              <a:noFill/>
              <a:ln w="9525" cap="flat" cmpd="sng">
                <a:solidFill>
                  <a:schemeClr val="tx1"/>
                </a:solidFill>
                <a:prstDash val="solid"/>
                <a:miter/>
                <a:headEnd type="none" w="med" len="med"/>
                <a:tailEnd type="none" w="med" len="med"/>
              </a:ln>
            </p:spPr>
            <p:txBody>
              <a:bodyPr vert="eaVert" lIns="46800" tIns="46800" rIns="10800" bIns="10800">
                <a:spAutoFit/>
              </a:bodyPr>
              <a:lstStyle/>
              <a:p>
                <a:pPr algn="ctr">
                  <a:spcBef>
                    <a:spcPct val="50000"/>
                  </a:spcBef>
                </a:pPr>
                <a:r>
                  <a:rPr lang="zh-CN" altLang="en-US" sz="2000" b="1" dirty="0">
                    <a:latin typeface="Times New Roman" panose="02020603050405020304" pitchFamily="18" charset="0"/>
                  </a:rPr>
                  <a:t>读段</a:t>
                </a:r>
              </a:p>
            </p:txBody>
          </p:sp>
          <p:sp>
            <p:nvSpPr>
              <p:cNvPr id="83981" name="Text Box 10"/>
              <p:cNvSpPr txBox="1"/>
              <p:nvPr/>
            </p:nvSpPr>
            <p:spPr>
              <a:xfrm>
                <a:off x="197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2" name="Text Box 11"/>
              <p:cNvSpPr txBox="1"/>
              <p:nvPr/>
            </p:nvSpPr>
            <p:spPr>
              <a:xfrm>
                <a:off x="244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3" name="Text Box 12"/>
              <p:cNvSpPr txBox="1"/>
              <p:nvPr/>
            </p:nvSpPr>
            <p:spPr>
              <a:xfrm>
                <a:off x="293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4" name="Text Box 13"/>
              <p:cNvSpPr txBox="1"/>
              <p:nvPr/>
            </p:nvSpPr>
            <p:spPr>
              <a:xfrm>
                <a:off x="341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5" name="Text Box 14"/>
              <p:cNvSpPr txBox="1"/>
              <p:nvPr/>
            </p:nvSpPr>
            <p:spPr>
              <a:xfrm>
                <a:off x="3850" y="1776"/>
                <a:ext cx="230" cy="432"/>
              </a:xfrm>
              <a:prstGeom prst="rect">
                <a:avLst/>
              </a:prstGeom>
              <a:noFill/>
              <a:ln w="9525" cap="flat" cmpd="sng">
                <a:solidFill>
                  <a:schemeClr val="tx1"/>
                </a:solidFill>
                <a:prstDash val="solid"/>
                <a:miter/>
                <a:headEnd type="none" w="med" len="med"/>
                <a:tailEnd type="none" w="med" len="med"/>
              </a:ln>
            </p:spPr>
            <p:txBody>
              <a:bodyPr vert="eaVert" lIns="46800" tIns="46800" rIns="10800" bIns="10800">
                <a:spAutoFit/>
              </a:bodyPr>
              <a:lstStyle/>
              <a:p>
                <a:pPr algn="ctr">
                  <a:spcBef>
                    <a:spcPct val="50000"/>
                  </a:spcBef>
                </a:pPr>
                <a:r>
                  <a:rPr lang="zh-CN" altLang="en-US" sz="2000" b="1" dirty="0">
                    <a:latin typeface="Times New Roman" panose="02020603050405020304" pitchFamily="18" charset="0"/>
                  </a:rPr>
                  <a:t>写段</a:t>
                </a:r>
              </a:p>
            </p:txBody>
          </p:sp>
          <p:sp>
            <p:nvSpPr>
              <p:cNvPr id="83986" name="Text Box 15"/>
              <p:cNvSpPr txBox="1"/>
              <p:nvPr/>
            </p:nvSpPr>
            <p:spPr>
              <a:xfrm>
                <a:off x="437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7" name="Line 16"/>
              <p:cNvSpPr/>
              <p:nvPr/>
            </p:nvSpPr>
            <p:spPr>
              <a:xfrm>
                <a:off x="720" y="1968"/>
                <a:ext cx="240" cy="0"/>
              </a:xfrm>
              <a:prstGeom prst="line">
                <a:avLst/>
              </a:prstGeom>
              <a:ln w="9525" cap="flat" cmpd="sng">
                <a:solidFill>
                  <a:schemeClr val="tx1"/>
                </a:solidFill>
                <a:prstDash val="solid"/>
                <a:headEnd type="none" w="med" len="med"/>
                <a:tailEnd type="triangle" w="med" len="med"/>
              </a:ln>
            </p:spPr>
          </p:sp>
          <p:sp>
            <p:nvSpPr>
              <p:cNvPr id="83988" name="Text Box 17"/>
              <p:cNvSpPr txBox="1"/>
              <p:nvPr/>
            </p:nvSpPr>
            <p:spPr>
              <a:xfrm>
                <a:off x="528" y="1856"/>
                <a:ext cx="160" cy="194"/>
              </a:xfrm>
              <a:prstGeom prst="rect">
                <a:avLst/>
              </a:prstGeom>
              <a:noFill/>
              <a:ln w="9525">
                <a:noFill/>
              </a:ln>
            </p:spPr>
            <p:txBody>
              <a:bodyPr wrap="none" lIns="0" tIns="0" rIns="0" bIns="0">
                <a:spAutoFit/>
              </a:bodyPr>
              <a:lstStyle/>
              <a:p>
                <a:r>
                  <a:rPr lang="zh-CN" altLang="en-US" sz="2000" b="1" dirty="0">
                    <a:latin typeface="Times New Roman" panose="02020603050405020304" pitchFamily="18" charset="0"/>
                  </a:rPr>
                  <a:t>入</a:t>
                </a:r>
              </a:p>
            </p:txBody>
          </p:sp>
          <p:sp>
            <p:nvSpPr>
              <p:cNvPr id="83989" name="Line 18"/>
              <p:cNvSpPr/>
              <p:nvPr/>
            </p:nvSpPr>
            <p:spPr>
              <a:xfrm>
                <a:off x="1248" y="1968"/>
                <a:ext cx="192" cy="0"/>
              </a:xfrm>
              <a:prstGeom prst="line">
                <a:avLst/>
              </a:prstGeom>
              <a:ln w="9525" cap="flat" cmpd="sng">
                <a:solidFill>
                  <a:schemeClr val="tx1"/>
                </a:solidFill>
                <a:prstDash val="solid"/>
                <a:headEnd type="none" w="med" len="med"/>
                <a:tailEnd type="none" w="med" len="med"/>
              </a:ln>
            </p:spPr>
          </p:sp>
          <p:sp>
            <p:nvSpPr>
              <p:cNvPr id="83990" name="Line 19"/>
              <p:cNvSpPr/>
              <p:nvPr/>
            </p:nvSpPr>
            <p:spPr>
              <a:xfrm>
                <a:off x="1680" y="1968"/>
                <a:ext cx="240" cy="0"/>
              </a:xfrm>
              <a:prstGeom prst="line">
                <a:avLst/>
              </a:prstGeom>
              <a:ln w="9525" cap="flat" cmpd="sng">
                <a:solidFill>
                  <a:schemeClr val="tx1"/>
                </a:solidFill>
                <a:prstDash val="solid"/>
                <a:headEnd type="none" w="med" len="med"/>
                <a:tailEnd type="none" w="med" len="med"/>
              </a:ln>
            </p:spPr>
          </p:sp>
          <p:sp>
            <p:nvSpPr>
              <p:cNvPr id="83991" name="Line 20"/>
              <p:cNvSpPr/>
              <p:nvPr/>
            </p:nvSpPr>
            <p:spPr>
              <a:xfrm>
                <a:off x="2160" y="1968"/>
                <a:ext cx="240" cy="0"/>
              </a:xfrm>
              <a:prstGeom prst="line">
                <a:avLst/>
              </a:prstGeom>
              <a:ln w="9525" cap="flat" cmpd="sng">
                <a:solidFill>
                  <a:schemeClr val="tx1"/>
                </a:solidFill>
                <a:prstDash val="solid"/>
                <a:headEnd type="none" w="med" len="med"/>
                <a:tailEnd type="none" w="med" len="med"/>
              </a:ln>
            </p:spPr>
          </p:sp>
          <p:sp>
            <p:nvSpPr>
              <p:cNvPr id="83992" name="Line 21"/>
              <p:cNvSpPr/>
              <p:nvPr/>
            </p:nvSpPr>
            <p:spPr>
              <a:xfrm>
                <a:off x="2640" y="1968"/>
                <a:ext cx="240" cy="0"/>
              </a:xfrm>
              <a:prstGeom prst="line">
                <a:avLst/>
              </a:prstGeom>
              <a:ln w="9525" cap="flat" cmpd="sng">
                <a:solidFill>
                  <a:schemeClr val="tx1"/>
                </a:solidFill>
                <a:prstDash val="solid"/>
                <a:headEnd type="none" w="med" len="med"/>
                <a:tailEnd type="none" w="med" len="med"/>
              </a:ln>
            </p:spPr>
          </p:sp>
          <p:sp>
            <p:nvSpPr>
              <p:cNvPr id="83993" name="Line 22"/>
              <p:cNvSpPr/>
              <p:nvPr/>
            </p:nvSpPr>
            <p:spPr>
              <a:xfrm>
                <a:off x="3120" y="1968"/>
                <a:ext cx="240" cy="0"/>
              </a:xfrm>
              <a:prstGeom prst="line">
                <a:avLst/>
              </a:prstGeom>
              <a:ln w="9525" cap="flat" cmpd="sng">
                <a:solidFill>
                  <a:schemeClr val="tx1"/>
                </a:solidFill>
                <a:prstDash val="solid"/>
                <a:headEnd type="none" w="med" len="med"/>
                <a:tailEnd type="none" w="med" len="med"/>
              </a:ln>
            </p:spPr>
          </p:sp>
          <p:sp>
            <p:nvSpPr>
              <p:cNvPr id="83994" name="Line 23"/>
              <p:cNvSpPr/>
              <p:nvPr/>
            </p:nvSpPr>
            <p:spPr>
              <a:xfrm>
                <a:off x="3600" y="1968"/>
                <a:ext cx="240" cy="0"/>
              </a:xfrm>
              <a:prstGeom prst="line">
                <a:avLst/>
              </a:prstGeom>
              <a:ln w="9525" cap="flat" cmpd="sng">
                <a:solidFill>
                  <a:schemeClr val="tx1"/>
                </a:solidFill>
                <a:prstDash val="solid"/>
                <a:headEnd type="none" w="med" len="med"/>
                <a:tailEnd type="none" w="med" len="med"/>
              </a:ln>
            </p:spPr>
          </p:sp>
          <p:sp>
            <p:nvSpPr>
              <p:cNvPr id="83995" name="Line 24"/>
              <p:cNvSpPr/>
              <p:nvPr/>
            </p:nvSpPr>
            <p:spPr>
              <a:xfrm>
                <a:off x="4080" y="1968"/>
                <a:ext cx="240" cy="0"/>
              </a:xfrm>
              <a:prstGeom prst="line">
                <a:avLst/>
              </a:prstGeom>
              <a:ln w="9525" cap="flat" cmpd="sng">
                <a:solidFill>
                  <a:schemeClr val="tx1"/>
                </a:solidFill>
                <a:prstDash val="solid"/>
                <a:headEnd type="none" w="med" len="med"/>
                <a:tailEnd type="none" w="med" len="med"/>
              </a:ln>
            </p:spPr>
          </p:sp>
          <p:sp>
            <p:nvSpPr>
              <p:cNvPr id="83996" name="Line 25"/>
              <p:cNvSpPr/>
              <p:nvPr/>
            </p:nvSpPr>
            <p:spPr>
              <a:xfrm>
                <a:off x="4560" y="1968"/>
                <a:ext cx="240" cy="0"/>
              </a:xfrm>
              <a:prstGeom prst="line">
                <a:avLst/>
              </a:prstGeom>
              <a:ln w="9525" cap="flat" cmpd="sng">
                <a:solidFill>
                  <a:schemeClr val="tx1"/>
                </a:solidFill>
                <a:prstDash val="solid"/>
                <a:headEnd type="none" w="med" len="med"/>
                <a:tailEnd type="triangle" w="med" len="med"/>
              </a:ln>
            </p:spPr>
          </p:sp>
          <p:sp>
            <p:nvSpPr>
              <p:cNvPr id="83997" name="Text Box 26"/>
              <p:cNvSpPr txBox="1"/>
              <p:nvPr/>
            </p:nvSpPr>
            <p:spPr>
              <a:xfrm>
                <a:off x="4896" y="1856"/>
                <a:ext cx="160" cy="194"/>
              </a:xfrm>
              <a:prstGeom prst="rect">
                <a:avLst/>
              </a:prstGeom>
              <a:noFill/>
              <a:ln w="9525">
                <a:noFill/>
              </a:ln>
            </p:spPr>
            <p:txBody>
              <a:bodyPr wrap="none" lIns="0" tIns="0" rIns="0" bIns="0">
                <a:spAutoFit/>
              </a:bodyPr>
              <a:lstStyle/>
              <a:p>
                <a:r>
                  <a:rPr lang="zh-CN" altLang="en-US" sz="2000" b="1" dirty="0">
                    <a:latin typeface="Times New Roman" panose="02020603050405020304" pitchFamily="18" charset="0"/>
                  </a:rPr>
                  <a:t>出</a:t>
                </a:r>
              </a:p>
            </p:txBody>
          </p:sp>
          <p:sp>
            <p:nvSpPr>
              <p:cNvPr id="83998" name="Text Box 27"/>
              <p:cNvSpPr txBox="1"/>
              <p:nvPr/>
            </p:nvSpPr>
            <p:spPr>
              <a:xfrm>
                <a:off x="336" y="2256"/>
                <a:ext cx="4320" cy="251"/>
              </a:xfrm>
              <a:prstGeom prst="rect">
                <a:avLst/>
              </a:prstGeom>
              <a:noFill/>
              <a:ln w="9525">
                <a:noFill/>
              </a:ln>
            </p:spPr>
            <p:txBody>
              <a:bodyPr>
                <a:spAutoFit/>
              </a:bodyPr>
              <a:lstStyle/>
              <a:p>
                <a:r>
                  <a:rPr lang="zh-CN" altLang="en-US" sz="2000" b="1" dirty="0">
                    <a:latin typeface="Times New Roman" panose="02020603050405020304" pitchFamily="18" charset="0"/>
                  </a:rPr>
                  <a:t>段号：     </a:t>
                </a:r>
                <a:r>
                  <a:rPr lang="en-US" altLang="zh-CN" sz="2000" b="1" dirty="0">
                    <a:latin typeface="Times New Roman" panose="02020603050405020304" pitchFamily="18" charset="0"/>
                  </a:rPr>
                  <a:t>1         2           3         4           5          6          7          8</a:t>
                </a:r>
              </a:p>
            </p:txBody>
          </p:sp>
          <p:sp>
            <p:nvSpPr>
              <p:cNvPr id="83999" name="Freeform 28"/>
              <p:cNvSpPr/>
              <p:nvPr/>
            </p:nvSpPr>
            <p:spPr>
              <a:xfrm>
                <a:off x="1780" y="1968"/>
                <a:ext cx="1916" cy="559"/>
              </a:xfrm>
              <a:custGeom>
                <a:avLst/>
                <a:gdLst/>
                <a:ahLst/>
                <a:cxnLst>
                  <a:cxn ang="0">
                    <a:pos x="1916" y="0"/>
                  </a:cxn>
                  <a:cxn ang="0">
                    <a:pos x="1912" y="559"/>
                  </a:cxn>
                  <a:cxn ang="0">
                    <a:pos x="0" y="559"/>
                  </a:cxn>
                  <a:cxn ang="0">
                    <a:pos x="0" y="9"/>
                  </a:cxn>
                </a:cxnLst>
                <a:rect l="0" t="0" r="0" b="0"/>
                <a:pathLst>
                  <a:path w="1916" h="559">
                    <a:moveTo>
                      <a:pt x="1916" y="0"/>
                    </a:moveTo>
                    <a:lnTo>
                      <a:pt x="1912" y="559"/>
                    </a:lnTo>
                    <a:lnTo>
                      <a:pt x="0" y="559"/>
                    </a:lnTo>
                    <a:lnTo>
                      <a:pt x="0" y="9"/>
                    </a:lnTo>
                  </a:path>
                </a:pathLst>
              </a:custGeom>
              <a:noFill/>
              <a:ln w="9525" cap="flat" cmpd="sng">
                <a:solidFill>
                  <a:schemeClr val="tx1">
                    <a:alpha val="100000"/>
                  </a:schemeClr>
                </a:solidFill>
                <a:prstDash val="dash"/>
                <a:round/>
                <a:headEnd type="none" w="med" len="med"/>
                <a:tailEnd type="triangle" w="med" len="med"/>
              </a:ln>
            </p:spPr>
            <p:txBody>
              <a:bodyPr/>
              <a:lstStyle/>
              <a:p>
                <a:endParaRPr lang="zh-CN" altLang="en-US"/>
              </a:p>
            </p:txBody>
          </p:sp>
          <p:sp>
            <p:nvSpPr>
              <p:cNvPr id="84000" name="Text Box 29"/>
              <p:cNvSpPr txBox="1"/>
              <p:nvPr/>
            </p:nvSpPr>
            <p:spPr>
              <a:xfrm>
                <a:off x="2160" y="2602"/>
                <a:ext cx="1296" cy="194"/>
              </a:xfrm>
              <a:prstGeom prst="rect">
                <a:avLst/>
              </a:prstGeom>
              <a:noFill/>
              <a:ln w="9525">
                <a:noFill/>
              </a:ln>
            </p:spPr>
            <p:txBody>
              <a:bodyPr lIns="0" tIns="0" rIns="0" bIns="0">
                <a:spAutoFit/>
              </a:bodyPr>
              <a:lstStyle/>
              <a:p>
                <a:r>
                  <a:rPr lang="zh-CN" altLang="en-US" sz="2000" b="1" dirty="0">
                    <a:latin typeface="Times New Roman" panose="02020603050405020304" pitchFamily="18" charset="0"/>
                  </a:rPr>
                  <a:t>相关专用通路</a:t>
                </a:r>
              </a:p>
            </p:txBody>
          </p:sp>
          <p:sp>
            <p:nvSpPr>
              <p:cNvPr id="84001" name="Text Box 30"/>
              <p:cNvSpPr txBox="1"/>
              <p:nvPr/>
            </p:nvSpPr>
            <p:spPr>
              <a:xfrm>
                <a:off x="240" y="1094"/>
                <a:ext cx="5520" cy="639"/>
              </a:xfrm>
              <a:prstGeom prst="rect">
                <a:avLst/>
              </a:prstGeom>
              <a:noFill/>
              <a:ln w="9525">
                <a:noFill/>
              </a:ln>
            </p:spPr>
            <p:txBody>
              <a:bodyPr>
                <a:spAutoFit/>
              </a:bodyPr>
              <a:lstStyle/>
              <a:p>
                <a:r>
                  <a:rPr lang="en-US" altLang="zh-CN" sz="2000" b="1" dirty="0">
                    <a:latin typeface="Times New Roman" panose="02020603050405020304" pitchFamily="18" charset="0"/>
                  </a:rPr>
                  <a:t>                    n         j          m          l          k          i           h             </a:t>
                </a:r>
                <a:r>
                  <a:rPr lang="zh-CN" altLang="en-US" sz="2000" b="1" dirty="0">
                    <a:solidFill>
                      <a:schemeClr val="accent2"/>
                    </a:solidFill>
                    <a:latin typeface="Times New Roman" panose="02020603050405020304" pitchFamily="18" charset="0"/>
                  </a:rPr>
                  <a:t>（异步流动的）</a:t>
                </a:r>
              </a:p>
              <a:p>
                <a:r>
                  <a:rPr lang="zh-CN" altLang="en-US" sz="2000" b="1" dirty="0">
                    <a:latin typeface="Times New Roman" panose="02020603050405020304" pitchFamily="18" charset="0"/>
                  </a:rPr>
                  <a:t>                    </a:t>
                </a:r>
                <a:r>
                  <a:rPr lang="en-US" altLang="zh-CN" sz="2000" b="1" dirty="0">
                    <a:latin typeface="Times New Roman" panose="02020603050405020304" pitchFamily="18" charset="0"/>
                  </a:rPr>
                  <a:t>k         j         </a:t>
                </a:r>
                <a:r>
                  <a:rPr lang="zh-CN" altLang="en-US" sz="2000" b="1" dirty="0">
                    <a:latin typeface="Times New Roman" panose="02020603050405020304" pitchFamily="18" charset="0"/>
                  </a:rPr>
                  <a:t>空         空       空         </a:t>
                </a:r>
                <a:r>
                  <a:rPr lang="en-US" altLang="zh-CN" sz="2000" b="1" dirty="0">
                    <a:latin typeface="Times New Roman" panose="02020603050405020304" pitchFamily="18" charset="0"/>
                  </a:rPr>
                  <a:t>i           h             </a:t>
                </a:r>
                <a:r>
                  <a:rPr lang="zh-CN" altLang="en-US" sz="2000" b="1" dirty="0">
                    <a:solidFill>
                      <a:schemeClr val="accent2"/>
                    </a:solidFill>
                    <a:latin typeface="Times New Roman" panose="02020603050405020304" pitchFamily="18" charset="0"/>
                  </a:rPr>
                  <a:t>（顺序流动的）</a:t>
                </a:r>
              </a:p>
              <a:p>
                <a:r>
                  <a:rPr lang="zh-CN" altLang="en-US" sz="2000" b="1" dirty="0">
                    <a:latin typeface="Times New Roman" panose="02020603050405020304" pitchFamily="18" charset="0"/>
                  </a:rPr>
                  <a:t>指令地址：</a:t>
                </a:r>
                <a:r>
                  <a:rPr lang="en-US" altLang="zh-CN" sz="2000" b="1" dirty="0">
                    <a:latin typeface="Times New Roman" panose="02020603050405020304" pitchFamily="18" charset="0"/>
                  </a:rPr>
                  <a:t>k         j          i           h                                                 </a:t>
                </a:r>
                <a:r>
                  <a:rPr lang="zh-CN" altLang="en-US" sz="2000" b="1" dirty="0">
                    <a:latin typeface="Times New Roman" panose="02020603050405020304" pitchFamily="18" charset="0"/>
                  </a:rPr>
                  <a:t>（判出</a:t>
                </a:r>
                <a:r>
                  <a:rPr lang="en-US" altLang="zh-CN" sz="2000" b="1" dirty="0">
                    <a:latin typeface="Times New Roman" panose="02020603050405020304" pitchFamily="18" charset="0"/>
                  </a:rPr>
                  <a:t>j,h</a:t>
                </a:r>
                <a:r>
                  <a:rPr lang="zh-CN" altLang="en-US" sz="2000" b="1" dirty="0">
                    <a:latin typeface="Times New Roman" panose="02020603050405020304" pitchFamily="18" charset="0"/>
                  </a:rPr>
                  <a:t>相关）</a:t>
                </a:r>
              </a:p>
            </p:txBody>
          </p:sp>
        </p:grpSp>
        <p:sp>
          <p:nvSpPr>
            <p:cNvPr id="83978" name="Line 31"/>
            <p:cNvSpPr/>
            <p:nvPr/>
          </p:nvSpPr>
          <p:spPr>
            <a:xfrm>
              <a:off x="1344" y="1488"/>
              <a:ext cx="0" cy="432"/>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1040" y="1442720"/>
            <a:ext cx="10194290" cy="3744595"/>
          </a:xfrm>
          <a:prstGeom prst="rect">
            <a:avLst/>
          </a:prstGeom>
        </p:spPr>
        <p:txBody>
          <a:bodyPr wrap="square">
            <a:spAutoFit/>
            <a:scene3d>
              <a:camera prst="orthographicFront"/>
              <a:lightRig rig="threePt" dir="t"/>
            </a:scene3d>
          </a:bodyPr>
          <a:lstStyle/>
          <a:p>
            <a:pPr eaLnBrk="1" hangingPunct="1">
              <a:lnSpc>
                <a:spcPct val="90000"/>
              </a:lnSpc>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1．重叠方式原理</a:t>
            </a:r>
          </a:p>
          <a:p>
            <a:pPr eaLnBrk="1" hangingPunct="1">
              <a:lnSpc>
                <a:spcPct val="90000"/>
              </a:lnSpc>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一条指令的执行过程可以分为多个阶段，如：</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取指</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分析</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执行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buNone/>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3317" name="Object 1029"/>
          <p:cNvGraphicFramePr>
            <a:graphicFrameLocks noChangeAspect="1"/>
          </p:cNvGraphicFramePr>
          <p:nvPr/>
        </p:nvGraphicFramePr>
        <p:xfrm>
          <a:off x="4050665" y="2592705"/>
          <a:ext cx="7569835" cy="935355"/>
        </p:xfrm>
        <a:graphic>
          <a:graphicData uri="http://schemas.openxmlformats.org/presentationml/2006/ole">
            <mc:AlternateContent xmlns:mc="http://schemas.openxmlformats.org/markup-compatibility/2006">
              <mc:Choice xmlns:v="urn:schemas-microsoft-com:vml" Requires="v">
                <p:oleObj spid="_x0000_s3084" r:id="rId3" imgW="3581400" imgH="441960" progId="Paint.Picture">
                  <p:embed/>
                </p:oleObj>
              </mc:Choice>
              <mc:Fallback>
                <p:oleObj r:id="rId3" imgW="3581400" imgH="441960" progId="Paint.Picture">
                  <p:embed/>
                  <p:pic>
                    <p:nvPicPr>
                      <p:cNvPr id="0" name="图片 3080"/>
                      <p:cNvPicPr/>
                      <p:nvPr/>
                    </p:nvPicPr>
                    <p:blipFill>
                      <a:blip r:embed="rId4"/>
                      <a:stretch>
                        <a:fillRect/>
                      </a:stretch>
                    </p:blipFill>
                    <p:spPr>
                      <a:xfrm>
                        <a:off x="4050665" y="2592705"/>
                        <a:ext cx="7569835" cy="935355"/>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lstStyle/>
          <a:p>
            <a:r>
              <a:rPr dirty="0">
                <a:sym typeface="+mn-ea"/>
              </a:rPr>
              <a:t>4.1.1  重叠方式</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499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499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70</a:t>
            </a:fld>
            <a:endParaRPr lang="en-US" altLang="zh-CN" sz="1400" dirty="0"/>
          </a:p>
        </p:txBody>
      </p:sp>
      <p:sp>
        <p:nvSpPr>
          <p:cNvPr id="84996" name="Text Box 2"/>
          <p:cNvSpPr txBox="1"/>
          <p:nvPr/>
        </p:nvSpPr>
        <p:spPr>
          <a:xfrm>
            <a:off x="1752600" y="248443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相关类型二：</a:t>
            </a:r>
            <a:r>
              <a:rPr lang="en-US" altLang="zh-CN" sz="2800" b="1" dirty="0">
                <a:latin typeface="Times New Roman" panose="02020603050405020304" pitchFamily="18" charset="0"/>
              </a:rPr>
              <a:t>WAR(</a:t>
            </a:r>
            <a:r>
              <a:rPr lang="zh-CN" altLang="en-US" sz="2800" b="1" dirty="0">
                <a:latin typeface="Times New Roman" panose="02020603050405020304" pitchFamily="18" charset="0"/>
              </a:rPr>
              <a:t>先读后写</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WAW(</a:t>
            </a:r>
            <a:r>
              <a:rPr lang="zh-CN" altLang="en-US" sz="2800" b="1" dirty="0">
                <a:latin typeface="Times New Roman" panose="02020603050405020304" pitchFamily="18" charset="0"/>
              </a:rPr>
              <a:t>写写</a:t>
            </a:r>
            <a:r>
              <a:rPr lang="en-US" altLang="zh-CN" sz="2800" b="1" dirty="0">
                <a:latin typeface="Times New Roman" panose="02020603050405020304" pitchFamily="18" charset="0"/>
              </a:rPr>
              <a:t>)</a:t>
            </a:r>
            <a:endParaRPr lang="en-US" altLang="zh-CN" sz="2800" b="1" dirty="0">
              <a:solidFill>
                <a:srgbClr val="663300"/>
              </a:solidFill>
              <a:latin typeface="宋体" panose="02010600030101010101" pitchFamily="2" charset="-122"/>
            </a:endParaRPr>
          </a:p>
        </p:txBody>
      </p:sp>
      <p:sp>
        <p:nvSpPr>
          <p:cNvPr id="247811" name="Text Box 3"/>
          <p:cNvSpPr txBox="1"/>
          <p:nvPr/>
        </p:nvSpPr>
        <p:spPr>
          <a:xfrm>
            <a:off x="1752600" y="3062605"/>
            <a:ext cx="935482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这两种相关只有在异步流动流水线中才会产生。</a:t>
            </a:r>
          </a:p>
        </p:txBody>
      </p:sp>
      <p:sp>
        <p:nvSpPr>
          <p:cNvPr id="247812" name="Text Box 4"/>
          <p:cNvSpPr txBox="1"/>
          <p:nvPr/>
        </p:nvSpPr>
        <p:spPr>
          <a:xfrm>
            <a:off x="1752600" y="4114800"/>
            <a:ext cx="86868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Times New Roman" panose="02020603050405020304" pitchFamily="18" charset="0"/>
              </a:rPr>
              <a:t>解决方法：</a:t>
            </a:r>
          </a:p>
        </p:txBody>
      </p:sp>
      <p:sp>
        <p:nvSpPr>
          <p:cNvPr id="247813" name="Text Box 5"/>
          <p:cNvSpPr txBox="1"/>
          <p:nvPr/>
        </p:nvSpPr>
        <p:spPr>
          <a:xfrm>
            <a:off x="1752600" y="458628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使用动态调度方法检测和处理相关。</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601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601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71</a:t>
            </a:fld>
            <a:endParaRPr lang="en-US" altLang="zh-CN" sz="1400" dirty="0"/>
          </a:p>
        </p:txBody>
      </p:sp>
      <p:sp>
        <p:nvSpPr>
          <p:cNvPr id="86020" name="Text Box 2"/>
          <p:cNvSpPr txBox="1"/>
          <p:nvPr/>
        </p:nvSpPr>
        <p:spPr>
          <a:xfrm>
            <a:off x="2952115" y="254635"/>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三、全局性相关处理</a:t>
            </a:r>
          </a:p>
        </p:txBody>
      </p:sp>
      <p:sp>
        <p:nvSpPr>
          <p:cNvPr id="248835" name="Text Box 3"/>
          <p:cNvSpPr txBox="1"/>
          <p:nvPr/>
        </p:nvSpPr>
        <p:spPr>
          <a:xfrm>
            <a:off x="1752600" y="8382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由转移指令</a:t>
            </a:r>
            <a:r>
              <a:rPr lang="en-US" altLang="zh-CN" sz="2800" b="1" dirty="0">
                <a:latin typeface="宋体" panose="02010600030101010101" pitchFamily="2" charset="-122"/>
              </a:rPr>
              <a:t>(</a:t>
            </a:r>
            <a:r>
              <a:rPr lang="zh-CN" altLang="en-US" sz="2800" b="1" dirty="0">
                <a:latin typeface="宋体" panose="02010600030101010101" pitchFamily="2" charset="-122"/>
              </a:rPr>
              <a:t>占总指令的</a:t>
            </a:r>
            <a:r>
              <a:rPr lang="en-US" altLang="zh-CN" sz="2800" b="1" dirty="0">
                <a:latin typeface="宋体" panose="02010600030101010101" pitchFamily="2" charset="-122"/>
              </a:rPr>
              <a:t>1/4)</a:t>
            </a:r>
            <a:r>
              <a:rPr lang="zh-CN" altLang="en-US" sz="2800" b="1" dirty="0">
                <a:latin typeface="宋体" panose="02010600030101010101" pitchFamily="2" charset="-122"/>
              </a:rPr>
              <a:t>引起的相关。</a:t>
            </a:r>
          </a:p>
        </p:txBody>
      </p:sp>
      <p:sp>
        <p:nvSpPr>
          <p:cNvPr id="248836" name="Text Box 4"/>
          <p:cNvSpPr txBox="1"/>
          <p:nvPr/>
        </p:nvSpPr>
        <p:spPr>
          <a:xfrm>
            <a:off x="2117725" y="1371600"/>
            <a:ext cx="2322513" cy="521970"/>
          </a:xfrm>
          <a:prstGeom prst="rect">
            <a:avLst/>
          </a:prstGeom>
          <a:noFill/>
          <a:ln w="9525">
            <a:noFill/>
          </a:ln>
        </p:spPr>
        <p:txBody>
          <a:bodyPr>
            <a:spAutoFit/>
          </a:bodyPr>
          <a:lstStyle/>
          <a:p>
            <a:r>
              <a:rPr lang="zh-CN" altLang="en-US" sz="2800" b="1" dirty="0">
                <a:solidFill>
                  <a:srgbClr val="CC3300"/>
                </a:solidFill>
                <a:latin typeface="Times New Roman" panose="02020603050405020304" pitchFamily="18" charset="0"/>
              </a:rPr>
              <a:t>解决方法：</a:t>
            </a:r>
          </a:p>
        </p:txBody>
      </p:sp>
      <p:sp>
        <p:nvSpPr>
          <p:cNvPr id="248837" name="Text Box 5"/>
          <p:cNvSpPr txBox="1"/>
          <p:nvPr/>
        </p:nvSpPr>
        <p:spPr>
          <a:xfrm>
            <a:off x="2590800" y="1981200"/>
            <a:ext cx="2911475" cy="521970"/>
          </a:xfrm>
          <a:prstGeom prst="rect">
            <a:avLst/>
          </a:prstGeom>
          <a:noFill/>
          <a:ln w="9525">
            <a:noFill/>
          </a:ln>
        </p:spPr>
        <p:txBody>
          <a:bodyPr>
            <a:spAutoFit/>
          </a:bodyPr>
          <a:lstStyle/>
          <a:p>
            <a:r>
              <a:rPr lang="zh-CN" altLang="en-US" sz="2800" b="1" dirty="0">
                <a:latin typeface="Times New Roman" panose="02020603050405020304" pitchFamily="18" charset="0"/>
              </a:rPr>
              <a:t>条件出来前：</a:t>
            </a:r>
          </a:p>
        </p:txBody>
      </p:sp>
      <p:sp>
        <p:nvSpPr>
          <p:cNvPr id="248838" name="Text Box 6"/>
          <p:cNvSpPr txBox="1"/>
          <p:nvPr/>
        </p:nvSpPr>
        <p:spPr>
          <a:xfrm>
            <a:off x="2590800" y="2789238"/>
            <a:ext cx="5410200" cy="521970"/>
          </a:xfrm>
          <a:prstGeom prst="rect">
            <a:avLst/>
          </a:prstGeom>
          <a:noFill/>
          <a:ln w="9525">
            <a:noFill/>
          </a:ln>
        </p:spPr>
        <p:txBody>
          <a:bodyPr>
            <a:spAutoFit/>
          </a:bodyPr>
          <a:lstStyle/>
          <a:p>
            <a:r>
              <a:rPr lang="zh-CN" altLang="en-US" sz="2800" b="1" dirty="0">
                <a:latin typeface="Times New Roman" panose="02020603050405020304" pitchFamily="18" charset="0"/>
              </a:rPr>
              <a:t>条件出来后：停顿</a:t>
            </a:r>
          </a:p>
        </p:txBody>
      </p:sp>
      <p:grpSp>
        <p:nvGrpSpPr>
          <p:cNvPr id="248839" name="Group 7"/>
          <p:cNvGrpSpPr/>
          <p:nvPr/>
        </p:nvGrpSpPr>
        <p:grpSpPr>
          <a:xfrm>
            <a:off x="4876800" y="1828800"/>
            <a:ext cx="2682875" cy="952500"/>
            <a:chOff x="2112" y="1152"/>
            <a:chExt cx="1690" cy="600"/>
          </a:xfrm>
        </p:grpSpPr>
        <p:sp>
          <p:nvSpPr>
            <p:cNvPr id="86031" name="Text Box 8"/>
            <p:cNvSpPr txBox="1"/>
            <p:nvPr/>
          </p:nvSpPr>
          <p:spPr>
            <a:xfrm>
              <a:off x="2256" y="1152"/>
              <a:ext cx="1546" cy="600"/>
            </a:xfrm>
            <a:prstGeom prst="rect">
              <a:avLst/>
            </a:prstGeom>
            <a:noFill/>
            <a:ln w="9525">
              <a:noFill/>
            </a:ln>
          </p:spPr>
          <p:txBody>
            <a:bodyPr>
              <a:spAutoFit/>
            </a:bodyPr>
            <a:lstStyle/>
            <a:p>
              <a:r>
                <a:rPr lang="zh-CN" altLang="en-US" sz="2800" b="1" dirty="0">
                  <a:latin typeface="宋体" panose="02010600030101010101" pitchFamily="2" charset="-122"/>
                </a:rPr>
                <a:t>加速生成结果</a:t>
              </a:r>
            </a:p>
            <a:p>
              <a:r>
                <a:rPr lang="zh-CN" altLang="en-US" sz="2800" b="1" dirty="0">
                  <a:latin typeface="宋体" panose="02010600030101010101" pitchFamily="2" charset="-122"/>
                </a:rPr>
                <a:t>猜测结果</a:t>
              </a:r>
            </a:p>
          </p:txBody>
        </p:sp>
        <p:sp>
          <p:nvSpPr>
            <p:cNvPr id="86032" name="AutoShape 9"/>
            <p:cNvSpPr/>
            <p:nvPr/>
          </p:nvSpPr>
          <p:spPr>
            <a:xfrm>
              <a:off x="2112" y="1248"/>
              <a:ext cx="48" cy="432"/>
            </a:xfrm>
            <a:prstGeom prst="leftBrace">
              <a:avLst>
                <a:gd name="adj1" fmla="val 75000"/>
                <a:gd name="adj2" fmla="val 50000"/>
              </a:avLst>
            </a:prstGeom>
            <a:noFill/>
            <a:ln w="9525" cap="flat" cmpd="sng">
              <a:solidFill>
                <a:schemeClr val="tx1"/>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grpSp>
      <p:sp>
        <p:nvSpPr>
          <p:cNvPr id="248842" name="Text Box 10"/>
          <p:cNvSpPr txBox="1"/>
          <p:nvPr/>
        </p:nvSpPr>
        <p:spPr>
          <a:xfrm>
            <a:off x="2590800" y="3367088"/>
            <a:ext cx="5578475" cy="521970"/>
          </a:xfrm>
          <a:prstGeom prst="rect">
            <a:avLst/>
          </a:prstGeom>
          <a:noFill/>
          <a:ln w="9525">
            <a:noFill/>
          </a:ln>
        </p:spPr>
        <p:txBody>
          <a:bodyPr>
            <a:spAutoFit/>
          </a:bodyPr>
          <a:lstStyle/>
          <a:p>
            <a:r>
              <a:rPr lang="zh-CN" altLang="en-US" sz="2800" b="1" dirty="0">
                <a:latin typeface="Times New Roman" panose="02020603050405020304" pitchFamily="18" charset="0"/>
              </a:rPr>
              <a:t>执行时：        优化延迟转移</a:t>
            </a:r>
          </a:p>
        </p:txBody>
      </p:sp>
      <p:sp>
        <p:nvSpPr>
          <p:cNvPr id="248843" name="Text Box 11"/>
          <p:cNvSpPr txBox="1"/>
          <p:nvPr/>
        </p:nvSpPr>
        <p:spPr>
          <a:xfrm>
            <a:off x="1752600" y="3900488"/>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1.</a:t>
            </a:r>
            <a:r>
              <a:rPr lang="zh-CN" altLang="en-US" sz="2800" b="1" dirty="0">
                <a:solidFill>
                  <a:srgbClr val="FF3399"/>
                </a:solidFill>
                <a:latin typeface="宋体" panose="02010600030101010101" pitchFamily="2" charset="-122"/>
              </a:rPr>
              <a:t>尽早判断转移是否产生，尽早生成转移目标地址</a:t>
            </a:r>
          </a:p>
        </p:txBody>
      </p:sp>
      <p:sp>
        <p:nvSpPr>
          <p:cNvPr id="248844" name="Text Box 12"/>
          <p:cNvSpPr txBox="1"/>
          <p:nvPr/>
        </p:nvSpPr>
        <p:spPr>
          <a:xfrm>
            <a:off x="1752600" y="443388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两者相结合，可减少因转移成功产生的停顿时间。</a:t>
            </a:r>
          </a:p>
        </p:txBody>
      </p:sp>
      <p:sp>
        <p:nvSpPr>
          <p:cNvPr id="248845" name="Text Box 13"/>
          <p:cNvSpPr txBox="1"/>
          <p:nvPr/>
        </p:nvSpPr>
        <p:spPr>
          <a:xfrm>
            <a:off x="1752600" y="4953000"/>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2.</a:t>
            </a:r>
            <a:r>
              <a:rPr lang="zh-CN" altLang="en-US" sz="2800" b="1" dirty="0">
                <a:solidFill>
                  <a:srgbClr val="FF3399"/>
                </a:solidFill>
                <a:latin typeface="宋体" panose="02010600030101010101" pitchFamily="2" charset="-122"/>
              </a:rPr>
              <a:t>加快和提前形成条件码</a:t>
            </a:r>
          </a:p>
        </p:txBody>
      </p:sp>
      <p:sp>
        <p:nvSpPr>
          <p:cNvPr id="248846" name="Text Box 14"/>
          <p:cNvSpPr txBox="1"/>
          <p:nvPr/>
        </p:nvSpPr>
        <p:spPr>
          <a:xfrm>
            <a:off x="1752600" y="547497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对转移指令的条件码，部分可提前生成；</a:t>
            </a:r>
          </a:p>
          <a:p>
            <a:r>
              <a:rPr lang="zh-CN" altLang="en-US" sz="2800" b="1" dirty="0">
                <a:latin typeface="宋体" panose="02010600030101010101" pitchFamily="2" charset="-122"/>
              </a:rPr>
              <a:t>  加快循环内条件码形成。</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704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8704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72</a:t>
            </a:fld>
            <a:endParaRPr lang="en-US" altLang="zh-CN" sz="1400" dirty="0"/>
          </a:p>
        </p:txBody>
      </p:sp>
      <p:sp>
        <p:nvSpPr>
          <p:cNvPr id="87044" name="Text Box 2"/>
          <p:cNvSpPr txBox="1"/>
          <p:nvPr/>
        </p:nvSpPr>
        <p:spPr>
          <a:xfrm>
            <a:off x="2871470" y="855980"/>
            <a:ext cx="8686800" cy="521970"/>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3.</a:t>
            </a:r>
            <a:r>
              <a:rPr lang="zh-CN" altLang="en-US" sz="2800" b="1" dirty="0">
                <a:solidFill>
                  <a:srgbClr val="FF0066"/>
                </a:solidFill>
                <a:latin typeface="宋体" panose="02010600030101010101" pitchFamily="2" charset="-122"/>
              </a:rPr>
              <a:t>猜测方法</a:t>
            </a:r>
          </a:p>
        </p:txBody>
      </p:sp>
      <p:sp>
        <p:nvSpPr>
          <p:cNvPr id="249859" name="Text Box 3"/>
          <p:cNvSpPr txBox="1"/>
          <p:nvPr/>
        </p:nvSpPr>
        <p:spPr>
          <a:xfrm>
            <a:off x="1739900" y="1372235"/>
            <a:ext cx="7620000" cy="138366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选取发生概率较高的分支为猜测方向，运行但不写回结果。若猜对，继续执行；否则</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作废猜测方向的执行，返回实际转移处。</a:t>
            </a:r>
          </a:p>
        </p:txBody>
      </p:sp>
      <p:sp>
        <p:nvSpPr>
          <p:cNvPr id="249860" name="Text Box 4"/>
          <p:cNvSpPr txBox="1"/>
          <p:nvPr/>
        </p:nvSpPr>
        <p:spPr>
          <a:xfrm>
            <a:off x="1752600" y="2683510"/>
            <a:ext cx="8686800" cy="521970"/>
          </a:xfrm>
          <a:prstGeom prst="rect">
            <a:avLst/>
          </a:prstGeom>
          <a:noFill/>
          <a:ln w="9525">
            <a:noFill/>
          </a:ln>
        </p:spPr>
        <p:txBody>
          <a:bodyPr>
            <a:spAutoFit/>
          </a:bodyPr>
          <a:lstStyle/>
          <a:p>
            <a:r>
              <a:rPr lang="zh-CN" altLang="en-US" sz="2800" b="1" dirty="0">
                <a:solidFill>
                  <a:srgbClr val="CC3300"/>
                </a:solidFill>
                <a:latin typeface="宋体" panose="02010600030101010101" pitchFamily="2" charset="-122"/>
              </a:rPr>
              <a:t>（</a:t>
            </a:r>
            <a:r>
              <a:rPr lang="en-US" altLang="zh-CN" sz="2800" b="1" dirty="0">
                <a:solidFill>
                  <a:srgbClr val="CC3300"/>
                </a:solidFill>
                <a:latin typeface="宋体" panose="02010600030101010101" pitchFamily="2" charset="-122"/>
              </a:rPr>
              <a:t>1</a:t>
            </a:r>
            <a:r>
              <a:rPr lang="zh-CN" altLang="en-US" sz="2800" b="1" dirty="0">
                <a:solidFill>
                  <a:srgbClr val="CC3300"/>
                </a:solidFill>
                <a:latin typeface="宋体" panose="02010600030101010101" pitchFamily="2" charset="-122"/>
              </a:rPr>
              <a:t>）如何提高猜测命中率</a:t>
            </a:r>
          </a:p>
        </p:txBody>
      </p:sp>
      <p:sp>
        <p:nvSpPr>
          <p:cNvPr id="249861" name="Text Box 5"/>
          <p:cNvSpPr txBox="1"/>
          <p:nvPr/>
        </p:nvSpPr>
        <p:spPr>
          <a:xfrm>
            <a:off x="1752600" y="320548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静态猜测法：</a:t>
            </a:r>
            <a:r>
              <a:rPr lang="zh-CN" altLang="en-US" sz="2800" b="1" dirty="0">
                <a:latin typeface="Times New Roman" panose="02020603050405020304" pitchFamily="18" charset="0"/>
              </a:rPr>
              <a:t>猜测不成功方向。</a:t>
            </a:r>
          </a:p>
        </p:txBody>
      </p:sp>
      <p:sp>
        <p:nvSpPr>
          <p:cNvPr id="249862" name="Text Box 6"/>
          <p:cNvSpPr txBox="1"/>
          <p:nvPr/>
        </p:nvSpPr>
        <p:spPr>
          <a:xfrm>
            <a:off x="1739900" y="3816985"/>
            <a:ext cx="86995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由程序员和编译程序把发生概率高的分支安排在猜测方向。</a:t>
            </a:r>
            <a:r>
              <a:rPr lang="zh-CN" altLang="en-US" sz="2800" b="1" dirty="0">
                <a:solidFill>
                  <a:schemeClr val="folHlink"/>
                </a:solidFill>
                <a:latin typeface="宋体" panose="02010600030101010101" pitchFamily="2" charset="-122"/>
              </a:rPr>
              <a:t>（为什么？）</a:t>
            </a:r>
          </a:p>
        </p:txBody>
      </p:sp>
      <p:sp>
        <p:nvSpPr>
          <p:cNvPr id="249863" name="Text Box 7"/>
          <p:cNvSpPr txBox="1"/>
          <p:nvPr/>
        </p:nvSpPr>
        <p:spPr>
          <a:xfrm>
            <a:off x="1752600" y="4859338"/>
            <a:ext cx="55753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动态猜测法：</a:t>
            </a:r>
            <a:r>
              <a:rPr lang="zh-CN" altLang="en-US" sz="2800" b="1" dirty="0">
                <a:latin typeface="Times New Roman" panose="02020603050405020304" pitchFamily="18" charset="0"/>
              </a:rPr>
              <a:t>根据转移历史猜测。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9011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011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73</a:t>
            </a:fld>
            <a:endParaRPr lang="en-US" altLang="zh-CN" sz="1400" dirty="0"/>
          </a:p>
        </p:txBody>
      </p:sp>
      <p:sp>
        <p:nvSpPr>
          <p:cNvPr id="90116" name="Text Box 2"/>
          <p:cNvSpPr txBox="1"/>
          <p:nvPr/>
        </p:nvSpPr>
        <p:spPr>
          <a:xfrm>
            <a:off x="1495425" y="1502093"/>
            <a:ext cx="8534400" cy="521970"/>
          </a:xfrm>
          <a:prstGeom prst="rect">
            <a:avLst/>
          </a:prstGeom>
          <a:noFill/>
          <a:ln w="9525">
            <a:noFill/>
          </a:ln>
        </p:spPr>
        <p:txBody>
          <a:bodyPr>
            <a:spAutoFit/>
          </a:bodyPr>
          <a:lstStyle/>
          <a:p>
            <a:r>
              <a:rPr lang="zh-CN" altLang="en-US" sz="2800" b="1" dirty="0">
                <a:solidFill>
                  <a:srgbClr val="CC3300"/>
                </a:solidFill>
                <a:latin typeface="宋体" panose="02010600030101010101" pitchFamily="2" charset="-122"/>
              </a:rPr>
              <a:t>（</a:t>
            </a:r>
            <a:r>
              <a:rPr lang="en-US" altLang="zh-CN" sz="2800" b="1" dirty="0">
                <a:solidFill>
                  <a:srgbClr val="CC3300"/>
                </a:solidFill>
                <a:latin typeface="宋体" panose="02010600030101010101" pitchFamily="2" charset="-122"/>
              </a:rPr>
              <a:t>2</a:t>
            </a:r>
            <a:r>
              <a:rPr lang="zh-CN" altLang="en-US" sz="2800" b="1" dirty="0">
                <a:solidFill>
                  <a:srgbClr val="CC3300"/>
                </a:solidFill>
                <a:latin typeface="宋体" panose="02010600030101010101" pitchFamily="2" charset="-122"/>
              </a:rPr>
              <a:t>）猜测的后续处理</a:t>
            </a:r>
          </a:p>
        </p:txBody>
      </p:sp>
      <p:sp>
        <p:nvSpPr>
          <p:cNvPr id="253955" name="Text Box 3"/>
          <p:cNvSpPr txBox="1"/>
          <p:nvPr/>
        </p:nvSpPr>
        <p:spPr>
          <a:xfrm>
            <a:off x="1495425" y="2097405"/>
            <a:ext cx="85344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分支现场的保护及恢复：</a:t>
            </a:r>
          </a:p>
        </p:txBody>
      </p:sp>
      <p:sp>
        <p:nvSpPr>
          <p:cNvPr id="253956" name="Text Box 4"/>
          <p:cNvSpPr txBox="1"/>
          <p:nvPr/>
        </p:nvSpPr>
        <p:spPr>
          <a:xfrm>
            <a:off x="1450340" y="2801303"/>
            <a:ext cx="7543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采用后援寄存器保存可能被破坏的状态；</a:t>
            </a:r>
          </a:p>
        </p:txBody>
      </p:sp>
      <p:sp>
        <p:nvSpPr>
          <p:cNvPr id="253957" name="Text Box 5"/>
          <p:cNvSpPr txBox="1"/>
          <p:nvPr/>
        </p:nvSpPr>
        <p:spPr>
          <a:xfrm>
            <a:off x="1495425" y="3208655"/>
            <a:ext cx="965962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猜测执行只完成译码、取操作数或执行，但不写结果。</a:t>
            </a:r>
          </a:p>
        </p:txBody>
      </p:sp>
      <p:sp>
        <p:nvSpPr>
          <p:cNvPr id="253958" name="Text Box 6"/>
          <p:cNvSpPr txBox="1"/>
          <p:nvPr/>
        </p:nvSpPr>
        <p:spPr>
          <a:xfrm>
            <a:off x="1495425" y="4169093"/>
            <a:ext cx="85344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预防</a:t>
            </a:r>
            <a:r>
              <a:rPr lang="zh-CN" altLang="en-US" sz="2800" b="1" dirty="0">
                <a:solidFill>
                  <a:srgbClr val="CC6600"/>
                </a:solidFill>
                <a:latin typeface="Times New Roman" panose="02020603050405020304" pitchFamily="18" charset="0"/>
              </a:rPr>
              <a:t>猜不中时的加速处理：</a:t>
            </a:r>
          </a:p>
        </p:txBody>
      </p:sp>
      <p:sp>
        <p:nvSpPr>
          <p:cNvPr id="253959" name="Text Box 7"/>
          <p:cNvSpPr txBox="1"/>
          <p:nvPr/>
        </p:nvSpPr>
        <p:spPr>
          <a:xfrm>
            <a:off x="1495425" y="4764405"/>
            <a:ext cx="85344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预取猜测方向的另一方向的前几条指令，放到缓冲器中，加速猜不中时回头速度。</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9113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113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74</a:t>
            </a:fld>
            <a:endParaRPr lang="en-US" altLang="zh-CN" sz="1400" dirty="0"/>
          </a:p>
        </p:txBody>
      </p:sp>
      <p:sp>
        <p:nvSpPr>
          <p:cNvPr id="91140" name="Text Box 2"/>
          <p:cNvSpPr txBox="1"/>
          <p:nvPr/>
        </p:nvSpPr>
        <p:spPr>
          <a:xfrm>
            <a:off x="1828800" y="1714500"/>
            <a:ext cx="8534400" cy="953135"/>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4.</a:t>
            </a:r>
            <a:r>
              <a:rPr lang="zh-CN" altLang="en-US" sz="2800" b="1" dirty="0">
                <a:solidFill>
                  <a:srgbClr val="FF3399"/>
                </a:solidFill>
                <a:latin typeface="宋体" panose="02010600030101010101" pitchFamily="2" charset="-122"/>
              </a:rPr>
              <a:t>优化延迟转移技术</a:t>
            </a:r>
          </a:p>
          <a:p>
            <a:r>
              <a:rPr lang="zh-CN" altLang="en-US" sz="2800" b="1" dirty="0">
                <a:latin typeface="宋体" panose="02010600030101010101" pitchFamily="2" charset="-122"/>
              </a:rPr>
              <a:t>  是一种静态调度方法，由编译程序实现。</a:t>
            </a:r>
          </a:p>
        </p:txBody>
      </p:sp>
      <p:sp>
        <p:nvSpPr>
          <p:cNvPr id="254979" name="Text Box 3"/>
          <p:cNvSpPr txBox="1"/>
          <p:nvPr/>
        </p:nvSpPr>
        <p:spPr>
          <a:xfrm>
            <a:off x="1905000" y="2933700"/>
            <a:ext cx="8534400" cy="181483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实现方法</a:t>
            </a:r>
            <a:r>
              <a:rPr lang="zh-CN" altLang="en-US" sz="2800" b="1" dirty="0">
                <a:latin typeface="Times New Roman" panose="02020603050405020304" pitchFamily="18" charset="0"/>
              </a:rPr>
              <a:t>（转移前指令与转移指令关系）：</a:t>
            </a:r>
          </a:p>
          <a:p>
            <a:r>
              <a:rPr lang="zh-CN" altLang="en-US"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无相关：</a:t>
            </a:r>
            <a:r>
              <a:rPr lang="zh-CN" altLang="en-US" sz="2800" b="1" dirty="0">
                <a:latin typeface="Times New Roman" panose="02020603050405020304" pitchFamily="18" charset="0"/>
              </a:rPr>
              <a:t>转移前指令入槽；</a:t>
            </a:r>
          </a:p>
          <a:p>
            <a:r>
              <a:rPr lang="zh-CN" altLang="en-US"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相关</a:t>
            </a:r>
            <a:r>
              <a:rPr lang="zh-CN" altLang="en-US" sz="2800" b="1" dirty="0">
                <a:solidFill>
                  <a:srgbClr val="CC6600"/>
                </a:solidFill>
                <a:latin typeface="宋体" panose="02010600030101010101" pitchFamily="2" charset="-122"/>
              </a:rPr>
              <a:t>：</a:t>
            </a:r>
            <a:r>
              <a:rPr lang="zh-CN" altLang="en-US" sz="2800" b="1" dirty="0">
                <a:latin typeface="Times New Roman" panose="02020603050405020304" pitchFamily="18" charset="0"/>
              </a:rPr>
              <a:t>转移成功</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不成功处指令入槽，或空指令入槽；</a:t>
            </a:r>
          </a:p>
        </p:txBody>
      </p:sp>
      <p:sp>
        <p:nvSpPr>
          <p:cNvPr id="254980" name="Text Box 4"/>
          <p:cNvSpPr txBox="1"/>
          <p:nvPr/>
        </p:nvSpPr>
        <p:spPr>
          <a:xfrm>
            <a:off x="1828800" y="4762500"/>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结果：</a:t>
            </a:r>
            <a:r>
              <a:rPr lang="en-US" altLang="zh-CN" sz="2800" b="1" dirty="0">
                <a:latin typeface="Times New Roman" panose="02020603050405020304" pitchFamily="18" charset="0"/>
              </a:rPr>
              <a:t>50%</a:t>
            </a:r>
            <a:r>
              <a:rPr lang="zh-CN" altLang="en-US" sz="2800" b="1" dirty="0">
                <a:latin typeface="Times New Roman" panose="02020603050405020304" pitchFamily="18" charset="0"/>
              </a:rPr>
              <a:t>以上指令可进入延迟槽，其余为空指令。</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2163"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75</a:t>
            </a:fld>
            <a:endParaRPr lang="en-US" altLang="zh-CN" sz="1400" dirty="0"/>
          </a:p>
        </p:txBody>
      </p:sp>
      <p:sp>
        <p:nvSpPr>
          <p:cNvPr id="92164" name="Rectangle 2"/>
          <p:cNvSpPr>
            <a:spLocks noGrp="1"/>
          </p:cNvSpPr>
          <p:nvPr>
            <p:ph type="title"/>
          </p:nvPr>
        </p:nvSpPr>
        <p:spPr>
          <a:xfrm>
            <a:off x="205105" y="803275"/>
            <a:ext cx="9787255" cy="511175"/>
          </a:xfrm>
        </p:spPr>
        <p:txBody>
          <a:bodyPr vert="horz" wrap="square" lIns="91440" tIns="45720" rIns="91440" bIns="45720" anchor="b" anchorCtr="0"/>
          <a:lstStyle/>
          <a:p>
            <a:pPr eaLnBrk="1" hangingPunct="1"/>
            <a:r>
              <a:rPr lang="en-US" altLang="zh-CN" sz="3200" b="1" i="1" dirty="0">
                <a:latin typeface="Times New Roman" panose="02020603050405020304" pitchFamily="18" charset="0"/>
              </a:rPr>
              <a:t>predict-not-taken </a:t>
            </a:r>
            <a:r>
              <a:rPr lang="en-US" altLang="zh-CN" sz="3200" b="1" dirty="0">
                <a:latin typeface="Times New Roman" panose="02020603050405020304" pitchFamily="18" charset="0"/>
              </a:rPr>
              <a:t>or </a:t>
            </a:r>
            <a:r>
              <a:rPr lang="en-US" altLang="zh-CN" sz="3200" b="1" i="1" dirty="0">
                <a:latin typeface="Times New Roman" panose="02020603050405020304" pitchFamily="18" charset="0"/>
              </a:rPr>
              <a:t>predict-untaken </a:t>
            </a:r>
            <a:r>
              <a:rPr lang="en-US" altLang="zh-CN" sz="3200" b="1" dirty="0">
                <a:latin typeface="Times New Roman" panose="02020603050405020304" pitchFamily="18" charset="0"/>
              </a:rPr>
              <a:t>scheme</a:t>
            </a:r>
            <a:br>
              <a:rPr lang="en-US" altLang="zh-CN" sz="3200" b="1" dirty="0">
                <a:latin typeface="Times New Roman" panose="02020603050405020304" pitchFamily="18" charset="0"/>
              </a:rPr>
            </a:br>
            <a:endParaRPr lang="en-US" altLang="zh-CN" sz="3200" b="1" dirty="0">
              <a:latin typeface="Times New Roman" panose="02020603050405020304" pitchFamily="18" charset="0"/>
            </a:endParaRPr>
          </a:p>
        </p:txBody>
      </p:sp>
      <p:sp>
        <p:nvSpPr>
          <p:cNvPr id="92165" name="Rectangle 3"/>
          <p:cNvSpPr>
            <a:spLocks noGrp="1"/>
          </p:cNvSpPr>
          <p:nvPr>
            <p:ph idx="4294967295"/>
          </p:nvPr>
        </p:nvSpPr>
        <p:spPr>
          <a:xfrm>
            <a:off x="0" y="1143000"/>
            <a:ext cx="7772400" cy="2895600"/>
          </a:xfrm>
        </p:spPr>
        <p:txBody>
          <a:bodyPr vert="horz" wrap="square" lIns="91440" tIns="45720" rIns="91440" bIns="45720" anchor="t" anchorCtr="0"/>
          <a:lstStyle/>
          <a:p>
            <a:pPr eaLnBrk="1" hangingPunct="1"/>
            <a:r>
              <a:rPr lang="en-US" altLang="zh-CN" dirty="0">
                <a:latin typeface="Times New Roman" panose="02020603050405020304" pitchFamily="18" charset="0"/>
              </a:rPr>
              <a:t>continuing to fetch instructions</a:t>
            </a:r>
          </a:p>
          <a:p>
            <a:pPr eaLnBrk="1" hangingPunct="1"/>
            <a:r>
              <a:rPr lang="en-US" altLang="zh-CN" dirty="0">
                <a:latin typeface="Times New Roman" panose="02020603050405020304" pitchFamily="18" charset="0"/>
              </a:rPr>
              <a:t>If the branch is taken, however, we need to turn the fetched instruction into a no-op and restart the fetch at the target address.</a:t>
            </a:r>
          </a:p>
          <a:p>
            <a:pPr eaLnBrk="1" hangingPunct="1"/>
            <a:endParaRPr lang="en-US" altLang="zh-CN" dirty="0"/>
          </a:p>
        </p:txBody>
      </p:sp>
      <p:pic>
        <p:nvPicPr>
          <p:cNvPr id="92166" name="Picture 4"/>
          <p:cNvPicPr>
            <a:picLocks noChangeAspect="1"/>
          </p:cNvPicPr>
          <p:nvPr/>
        </p:nvPicPr>
        <p:blipFill>
          <a:blip r:embed="rId4"/>
          <a:stretch>
            <a:fillRect/>
          </a:stretch>
        </p:blipFill>
        <p:spPr>
          <a:xfrm>
            <a:off x="2438400" y="3276600"/>
            <a:ext cx="7696200" cy="2778125"/>
          </a:xfrm>
          <a:prstGeom prst="rect">
            <a:avLst/>
          </a:prstGeom>
          <a:noFill/>
          <a:ln w="9525">
            <a:noFill/>
          </a:ln>
        </p:spPr>
      </p:pic>
      <p:sp>
        <p:nvSpPr>
          <p:cNvPr id="92167" name="Text Box 5"/>
          <p:cNvSpPr txBox="1"/>
          <p:nvPr/>
        </p:nvSpPr>
        <p:spPr>
          <a:xfrm>
            <a:off x="10598150" y="1648778"/>
            <a:ext cx="838200" cy="4523105"/>
          </a:xfrm>
          <a:prstGeom prst="rect">
            <a:avLst/>
          </a:prstGeom>
          <a:noFill/>
          <a:ln w="9525">
            <a:noFill/>
          </a:ln>
        </p:spPr>
        <p:txBody>
          <a:bodyPr>
            <a:spAutoFit/>
          </a:bodyPr>
          <a:lstStyle/>
          <a:p>
            <a:pPr>
              <a:spcBef>
                <a:spcPct val="50000"/>
              </a:spcBef>
              <a:buClr>
                <a:schemeClr val="hlink"/>
              </a:buClr>
              <a:buSzPct val="110000"/>
              <a:buFont typeface="Wingdings" panose="05000000000000000000" pitchFamily="2" charset="2"/>
            </a:pPr>
            <a:r>
              <a:rPr lang="zh-CN" altLang="en-US" sz="3200" b="1" dirty="0">
                <a:latin typeface="Tahoma" panose="020B0604030504040204" pitchFamily="34" charset="0"/>
              </a:rPr>
              <a:t>猜，命中：</a:t>
            </a:r>
            <a:r>
              <a:rPr lang="en-US" altLang="zh-CN" sz="3200" b="1" dirty="0">
                <a:latin typeface="Tahoma" panose="020B0604030504040204" pitchFamily="34" charset="0"/>
              </a:rPr>
              <a:t>50</a:t>
            </a:r>
            <a:r>
              <a:rPr lang="zh-CN" altLang="en-US" sz="3200" b="1" dirty="0">
                <a:latin typeface="Tahoma" panose="020B0604030504040204" pitchFamily="34" charset="0"/>
              </a:rPr>
              <a:t>％两种情况</a:t>
            </a:r>
          </a:p>
        </p:txBody>
      </p:sp>
      <p:sp>
        <p:nvSpPr>
          <p:cNvPr id="92168" name="Oval 6"/>
          <p:cNvSpPr/>
          <p:nvPr/>
        </p:nvSpPr>
        <p:spPr>
          <a:xfrm>
            <a:off x="2438400" y="3276600"/>
            <a:ext cx="762000" cy="304800"/>
          </a:xfrm>
          <a:prstGeom prst="ellipse">
            <a:avLst/>
          </a:prstGeom>
          <a:noFill/>
          <a:ln w="9525">
            <a:noFill/>
          </a:ln>
        </p:spPr>
        <p:txBody>
          <a:bodyPr wrap="none" anchor="ctr" anchorCtr="0"/>
          <a:lstStyle/>
          <a:p>
            <a:endParaRPr lang="zh-CN" altLang="en-US" dirty="0">
              <a:latin typeface="Tahoma" panose="020B0604030504040204" pitchFamily="34" charset="0"/>
            </a:endParaRPr>
          </a:p>
        </p:txBody>
      </p:sp>
      <p:sp>
        <p:nvSpPr>
          <p:cNvPr id="92169" name="Oval 7"/>
          <p:cNvSpPr/>
          <p:nvPr/>
        </p:nvSpPr>
        <p:spPr>
          <a:xfrm>
            <a:off x="2133600" y="3276600"/>
            <a:ext cx="2362200" cy="304800"/>
          </a:xfrm>
          <a:prstGeom prst="ellipse">
            <a:avLst/>
          </a:prstGeom>
          <a:noFill/>
          <a:ln w="9525" cap="flat" cmpd="sng">
            <a:solidFill>
              <a:srgbClr val="FF0000"/>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92170" name="Oval 8"/>
          <p:cNvSpPr/>
          <p:nvPr/>
        </p:nvSpPr>
        <p:spPr>
          <a:xfrm>
            <a:off x="2286000" y="4724400"/>
            <a:ext cx="2362200" cy="304800"/>
          </a:xfrm>
          <a:prstGeom prst="ellipse">
            <a:avLst/>
          </a:prstGeom>
          <a:noFill/>
          <a:ln w="9525" cap="flat" cmpd="sng">
            <a:solidFill>
              <a:srgbClr val="FF0000"/>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92171" name="Rectangle 9"/>
          <p:cNvSpPr/>
          <p:nvPr/>
        </p:nvSpPr>
        <p:spPr>
          <a:xfrm>
            <a:off x="5791200" y="5029200"/>
            <a:ext cx="2362200" cy="228600"/>
          </a:xfrm>
          <a:prstGeom prst="rect">
            <a:avLst/>
          </a:prstGeom>
          <a:noFill/>
          <a:ln w="9525" cap="flat" cmpd="sng">
            <a:solidFill>
              <a:srgbClr val="FF0000"/>
            </a:solidFill>
            <a:prstDash val="solid"/>
            <a:miter/>
            <a:headEnd type="none" w="med" len="med"/>
            <a:tailEnd type="none" w="med" len="med"/>
          </a:ln>
        </p:spPr>
        <p:txBody>
          <a:bodyPr wrap="none" anchor="ctr" anchorCtr="0"/>
          <a:lstStyle/>
          <a:p>
            <a:pPr algn="ctr">
              <a:spcBef>
                <a:spcPct val="20000"/>
              </a:spcBef>
              <a:buClr>
                <a:schemeClr val="hlink"/>
              </a:buClr>
              <a:buSzPct val="110000"/>
              <a:buFont typeface="Wingdings" panose="05000000000000000000" pitchFamily="2" charset="2"/>
            </a:pPr>
            <a:r>
              <a:rPr lang="en-US" altLang="zh-CN" sz="3200" dirty="0">
                <a:latin typeface="Tahoma" panose="020B0604030504040204" pitchFamily="34" charset="0"/>
              </a:rPr>
              <a:t>      </a:t>
            </a:r>
          </a:p>
        </p:txBody>
      </p:sp>
      <p:pic>
        <p:nvPicPr>
          <p:cNvPr id="92172" name="Picture 10"/>
          <p:cNvPicPr>
            <a:picLocks noChangeAspect="1"/>
          </p:cNvPicPr>
          <p:nvPr/>
        </p:nvPicPr>
        <p:blipFill>
          <a:blip r:embed="rId5"/>
          <a:stretch>
            <a:fillRect/>
          </a:stretch>
        </p:blipFill>
        <p:spPr>
          <a:xfrm>
            <a:off x="2514600" y="6172200"/>
            <a:ext cx="2057400" cy="379413"/>
          </a:xfrm>
          <a:prstGeom prst="rect">
            <a:avLst/>
          </a:prstGeom>
          <a:noFill/>
          <a:ln w="9525">
            <a:noFill/>
          </a:ln>
        </p:spPr>
      </p:pic>
    </p:spTree>
  </p:cSld>
  <p:clrMapOvr>
    <a:masterClrMapping/>
  </p:clrMapOvr>
  <p:transition>
    <p:random/>
    <p:sndAc>
      <p:stSnd>
        <p:snd r:embed="rId3" name="chimes.wav"/>
      </p:stSnd>
    </p:sndAc>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3187"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76</a:t>
            </a:fld>
            <a:endParaRPr lang="en-US" altLang="zh-CN" sz="1400" dirty="0"/>
          </a:p>
        </p:txBody>
      </p:sp>
      <p:sp>
        <p:nvSpPr>
          <p:cNvPr id="93188" name="Rectangle 2"/>
          <p:cNvSpPr>
            <a:spLocks noGrp="1"/>
          </p:cNvSpPr>
          <p:nvPr>
            <p:ph type="title"/>
          </p:nvPr>
        </p:nvSpPr>
        <p:spPr/>
        <p:txBody>
          <a:bodyPr vert="horz" wrap="square" lIns="91440" tIns="45720" rIns="91440" bIns="45720" anchor="b" anchorCtr="0">
            <a:normAutofit fontScale="90000"/>
          </a:bodyPr>
          <a:lstStyle/>
          <a:p>
            <a:pPr eaLnBrk="1" hangingPunct="1"/>
            <a:r>
              <a:rPr lang="en-US" altLang="zh-CN" i="1" dirty="0">
                <a:latin typeface="Times New Roman" panose="02020603050405020304" pitchFamily="18" charset="0"/>
              </a:rPr>
              <a:t>delayed branch</a:t>
            </a:r>
            <a:r>
              <a:rPr lang="en-US" altLang="zh-CN" dirty="0">
                <a:latin typeface="Times New Roman" panose="02020603050405020304" pitchFamily="18" charset="0"/>
              </a:rPr>
              <a:t>.</a:t>
            </a:r>
            <a:br>
              <a:rPr lang="en-US" altLang="zh-CN" dirty="0">
                <a:latin typeface="Times New Roman" panose="02020603050405020304" pitchFamily="18" charset="0"/>
              </a:rPr>
            </a:br>
            <a:endParaRPr lang="en-US" altLang="zh-CN" dirty="0">
              <a:latin typeface="Times New Roman" panose="02020603050405020304" pitchFamily="18" charset="0"/>
            </a:endParaRPr>
          </a:p>
        </p:txBody>
      </p:sp>
      <p:pic>
        <p:nvPicPr>
          <p:cNvPr id="93190" name="Picture 4"/>
          <p:cNvPicPr>
            <a:picLocks noChangeAspect="1"/>
          </p:cNvPicPr>
          <p:nvPr/>
        </p:nvPicPr>
        <p:blipFill>
          <a:blip r:embed="rId4"/>
          <a:stretch>
            <a:fillRect/>
          </a:stretch>
        </p:blipFill>
        <p:spPr>
          <a:xfrm>
            <a:off x="2971800" y="1295400"/>
            <a:ext cx="6248400" cy="4983163"/>
          </a:xfrm>
          <a:prstGeom prst="rect">
            <a:avLst/>
          </a:prstGeom>
          <a:noFill/>
          <a:ln w="9525">
            <a:noFill/>
          </a:ln>
        </p:spPr>
      </p:pic>
    </p:spTree>
  </p:cSld>
  <p:clrMapOvr>
    <a:masterClrMapping/>
  </p:clrMapOvr>
  <p:transition>
    <p:random/>
    <p:sndAc>
      <p:stSnd>
        <p:snd r:embed="rId3" name="chimes.wav"/>
      </p:stSnd>
    </p:sndAc>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4.4.3  流水线中断处理</a:t>
            </a:r>
          </a:p>
        </p:txBody>
      </p:sp>
      <p:sp>
        <p:nvSpPr>
          <p:cNvPr id="9421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421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77</a:t>
            </a:fld>
            <a:endParaRPr lang="en-US" altLang="zh-CN" sz="1400" dirty="0"/>
          </a:p>
        </p:txBody>
      </p:sp>
      <p:sp>
        <p:nvSpPr>
          <p:cNvPr id="256003" name="Text Box 3"/>
          <p:cNvSpPr txBox="1"/>
          <p:nvPr/>
        </p:nvSpPr>
        <p:spPr>
          <a:xfrm>
            <a:off x="487680" y="1010285"/>
            <a:ext cx="5943600" cy="583565"/>
          </a:xfrm>
          <a:prstGeom prst="rect">
            <a:avLst/>
          </a:prstGeom>
          <a:noFill/>
          <a:ln w="9525">
            <a:noFill/>
          </a:ln>
        </p:spPr>
        <p:txBody>
          <a:bodyPr>
            <a:spAutoFit/>
          </a:bodyPr>
          <a:lstStyle/>
          <a:p>
            <a:r>
              <a:rPr lang="zh-CN" altLang="en-US" sz="3200" b="1" dirty="0">
                <a:solidFill>
                  <a:srgbClr val="FF3300"/>
                </a:solidFill>
                <a:latin typeface="宋体" panose="02010600030101010101" pitchFamily="2" charset="-122"/>
              </a:rPr>
              <a:t>一、流水线的中断处理</a:t>
            </a:r>
          </a:p>
        </p:txBody>
      </p:sp>
      <p:sp>
        <p:nvSpPr>
          <p:cNvPr id="256009" name="Text Box 9"/>
          <p:cNvSpPr txBox="1"/>
          <p:nvPr/>
        </p:nvSpPr>
        <p:spPr>
          <a:xfrm>
            <a:off x="487045" y="1600200"/>
            <a:ext cx="11704955" cy="2847975"/>
          </a:xfrm>
          <a:prstGeom prst="rect">
            <a:avLst/>
          </a:prstGeom>
          <a:noFill/>
          <a:ln w="9525">
            <a:noFill/>
          </a:ln>
        </p:spPr>
        <p:txBody>
          <a:bodyPr wrap="square">
            <a:spAutoFit/>
          </a:bodyPr>
          <a:lstStyle/>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中断无法预知</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如何保护现场和进入流水的指令？</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a:t>
            </a:r>
            <a:r>
              <a:rPr lang="en-US" altLang="zh-CN" sz="3200" b="1" dirty="0">
                <a:solidFill>
                  <a:srgbClr val="080CC4"/>
                </a:solidFill>
                <a:latin typeface="Tahoma" panose="020B0604030504040204" pitchFamily="34" charset="0"/>
              </a:rPr>
              <a:t>1</a:t>
            </a:r>
            <a:r>
              <a:rPr lang="zh-CN" altLang="en-US" sz="3200" b="1" dirty="0">
                <a:solidFill>
                  <a:srgbClr val="080CC4"/>
                </a:solidFill>
                <a:latin typeface="Tahoma" panose="020B0604030504040204" pitchFamily="34" charset="0"/>
              </a:rPr>
              <a:t>）不精确断点</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中断申请，后续指令不得进入流水线，流水线内指令执行完成后中断</a:t>
            </a:r>
          </a:p>
        </p:txBody>
      </p:sp>
      <p:sp>
        <p:nvSpPr>
          <p:cNvPr id="256010" name="Text Box 10"/>
          <p:cNvSpPr txBox="1"/>
          <p:nvPr/>
        </p:nvSpPr>
        <p:spPr>
          <a:xfrm>
            <a:off x="487680" y="4448175"/>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特点：</a:t>
            </a:r>
            <a:r>
              <a:rPr lang="zh-CN" altLang="en-US" sz="2800" b="1" dirty="0">
                <a:latin typeface="Times New Roman" panose="02020603050405020304" pitchFamily="18" charset="0"/>
              </a:rPr>
              <a:t>硬件开销小，控制简单，程序排错不方便。</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523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78</a:t>
            </a:fld>
            <a:endParaRPr lang="en-US" altLang="zh-CN" sz="1400" dirty="0"/>
          </a:p>
        </p:txBody>
      </p:sp>
      <p:sp>
        <p:nvSpPr>
          <p:cNvPr id="95236" name="Text Box 1026"/>
          <p:cNvSpPr txBox="1"/>
          <p:nvPr/>
        </p:nvSpPr>
        <p:spPr>
          <a:xfrm>
            <a:off x="1007110" y="1472565"/>
            <a:ext cx="8534400" cy="521970"/>
          </a:xfrm>
          <a:prstGeom prst="rect">
            <a:avLst/>
          </a:prstGeom>
          <a:noFill/>
          <a:ln w="9525">
            <a:noFill/>
          </a:ln>
        </p:spPr>
        <p:txBody>
          <a:bodyPr>
            <a:spAutoFit/>
          </a:bodyPr>
          <a:lstStyle/>
          <a:p>
            <a:endParaRPr lang="zh-CN" altLang="en-US" sz="2800" b="1" dirty="0">
              <a:solidFill>
                <a:srgbClr val="CC3300"/>
              </a:solidFill>
              <a:latin typeface="宋体" panose="02010600030101010101" pitchFamily="2" charset="-122"/>
            </a:endParaRPr>
          </a:p>
        </p:txBody>
      </p:sp>
      <p:sp>
        <p:nvSpPr>
          <p:cNvPr id="257027" name="Rectangle 1027"/>
          <p:cNvSpPr/>
          <p:nvPr/>
        </p:nvSpPr>
        <p:spPr>
          <a:xfrm>
            <a:off x="1083310" y="2082165"/>
            <a:ext cx="10606405" cy="3648075"/>
          </a:xfrm>
          <a:prstGeom prst="rect">
            <a:avLst/>
          </a:prstGeom>
          <a:noFill/>
          <a:ln w="9525">
            <a:noFill/>
          </a:ln>
        </p:spPr>
        <p:txBody>
          <a:bodyPr wrap="square">
            <a:spAutoFit/>
          </a:bodyPr>
          <a:lstStyle/>
          <a:p>
            <a:pPr>
              <a:buNone/>
            </a:pPr>
            <a:r>
              <a:rPr lang="zh-CN" altLang="en-US" sz="2800" b="1" dirty="0">
                <a:solidFill>
                  <a:srgbClr val="CC3300"/>
                </a:solidFill>
                <a:latin typeface="宋体" panose="02010600030101010101" pitchFamily="2" charset="-122"/>
                <a:sym typeface="+mn-ea"/>
              </a:rPr>
              <a:t>（</a:t>
            </a:r>
            <a:r>
              <a:rPr lang="en-US" altLang="zh-CN" sz="2800" b="1" dirty="0">
                <a:solidFill>
                  <a:srgbClr val="CC3300"/>
                </a:solidFill>
                <a:latin typeface="宋体" panose="02010600030101010101" pitchFamily="2" charset="-122"/>
                <a:sym typeface="+mn-ea"/>
              </a:rPr>
              <a:t>2</a:t>
            </a:r>
            <a:r>
              <a:rPr lang="zh-CN" altLang="en-US" sz="2800" b="1" dirty="0">
                <a:solidFill>
                  <a:srgbClr val="CC3300"/>
                </a:solidFill>
                <a:latin typeface="宋体" panose="02010600030101010101" pitchFamily="2" charset="-122"/>
                <a:sym typeface="+mn-ea"/>
              </a:rPr>
              <a:t>）精确断点法</a:t>
            </a:r>
            <a:r>
              <a:rPr lang="en-US" altLang="zh-CN" sz="2800" b="1" dirty="0">
                <a:latin typeface="宋体" panose="02010600030101010101" pitchFamily="2" charset="-122"/>
              </a:rPr>
              <a:t> </a:t>
            </a:r>
          </a:p>
          <a:p>
            <a:pPr>
              <a:buNone/>
            </a:pPr>
            <a:r>
              <a:rPr lang="zh-CN" altLang="en-US" sz="2800" b="1" dirty="0">
                <a:latin typeface="宋体" panose="02010600030101010101" pitchFamily="2" charset="-122"/>
              </a:rPr>
              <a:t>断点精确到中断请求时已进入流水线的各条指令。</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中断申请，保护该指令的现场，进入流水线的指令的现场也能恢复</a:t>
            </a:r>
          </a:p>
          <a:p>
            <a:pPr>
              <a:spcBef>
                <a:spcPct val="20000"/>
              </a:spcBef>
              <a:buClr>
                <a:schemeClr val="hlink"/>
              </a:buClr>
              <a:buSzPct val="110000"/>
              <a:buFont typeface="Wingdings" panose="05000000000000000000" pitchFamily="2" charset="2"/>
              <a:buBlip>
                <a:blip r:embed="rId3"/>
              </a:buBlip>
            </a:pPr>
            <a:r>
              <a:rPr lang="en-US" altLang="zh-CN" sz="3200" b="1" dirty="0">
                <a:latin typeface="宋体" panose="02010600030101010101" pitchFamily="2" charset="-122"/>
                <a:sym typeface="+mn-ea"/>
              </a:rPr>
              <a:t> </a:t>
            </a:r>
            <a:r>
              <a:rPr lang="zh-CN" altLang="en-US" sz="3200" b="1" dirty="0">
                <a:solidFill>
                  <a:srgbClr val="663300"/>
                </a:solidFill>
                <a:latin typeface="宋体" panose="02010600030101010101" pitchFamily="2" charset="-122"/>
                <a:sym typeface="+mn-ea"/>
              </a:rPr>
              <a:t>硬件要求：</a:t>
            </a:r>
            <a:r>
              <a:rPr lang="zh-CN" altLang="en-US" sz="3200" b="1" dirty="0">
                <a:latin typeface="宋体" panose="02010600030101010101" pitchFamily="2" charset="-122"/>
                <a:sym typeface="+mn-ea"/>
              </a:rPr>
              <a:t>增设大量的后援寄存器。</a:t>
            </a:r>
            <a:endParaRPr lang="zh-CN" altLang="en-US" sz="3200" b="1" dirty="0">
              <a:latin typeface="宋体" panose="02010600030101010101" pitchFamily="2" charset="-122"/>
            </a:endParaRPr>
          </a:p>
          <a:p>
            <a:pPr indent="0">
              <a:spcBef>
                <a:spcPct val="20000"/>
              </a:spcBef>
              <a:buClr>
                <a:schemeClr val="hlink"/>
              </a:buClr>
              <a:buSzPct val="110000"/>
              <a:buFont typeface="Wingdings" panose="05000000000000000000" pitchFamily="2" charset="2"/>
              <a:buNone/>
            </a:pPr>
            <a:endParaRPr lang="zh-CN" altLang="en-US" sz="3200" b="1" dirty="0">
              <a:solidFill>
                <a:srgbClr val="080CC4"/>
              </a:solidFill>
              <a:latin typeface="Tahoma" panose="020B0604030504040204" pitchFamily="34" charset="0"/>
            </a:endParaRPr>
          </a:p>
          <a:p>
            <a:pPr>
              <a:buNone/>
            </a:pPr>
            <a:endParaRPr lang="en-US" altLang="zh-CN" sz="2800" b="1" dirty="0">
              <a:latin typeface="宋体" panose="02010600030101010101" pitchFamily="2" charset="-122"/>
            </a:endParaRPr>
          </a:p>
        </p:txBody>
      </p:sp>
      <p:sp>
        <p:nvSpPr>
          <p:cNvPr id="257028" name="Rectangle 1028"/>
          <p:cNvSpPr/>
          <p:nvPr/>
        </p:nvSpPr>
        <p:spPr>
          <a:xfrm>
            <a:off x="930910" y="4520565"/>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endParaRPr lang="zh-CN" altLang="en-US" sz="2800" b="1" dirty="0">
              <a:latin typeface="宋体" panose="02010600030101010101" pitchFamily="2" charset="-122"/>
            </a:endParaRPr>
          </a:p>
        </p:txBody>
      </p:sp>
      <p:sp>
        <p:nvSpPr>
          <p:cNvPr id="3" name="标题 2"/>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4.4.3  流水线中断处理</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4.5  超级流水处理机</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sym typeface="+mn-ea"/>
              </a:rPr>
              <a:t>4.1.1  重叠方式</a:t>
            </a:r>
            <a:endParaRPr dirty="0"/>
          </a:p>
        </p:txBody>
      </p:sp>
      <p:sp>
        <p:nvSpPr>
          <p:cNvPr id="31" name="矩形 30"/>
          <p:cNvSpPr/>
          <p:nvPr/>
        </p:nvSpPr>
        <p:spPr>
          <a:xfrm>
            <a:off x="701040" y="3245485"/>
            <a:ext cx="10194290" cy="2748280"/>
          </a:xfrm>
          <a:prstGeom prst="rect">
            <a:avLst/>
          </a:prstGeom>
        </p:spPr>
        <p:txBody>
          <a:bodyPr wrap="square">
            <a:spAutoFit/>
            <a:scene3d>
              <a:camera prst="orthographicFront"/>
              <a:lightRig rig="threePt" dir="t"/>
            </a:scene3d>
          </a:bodyPr>
          <a:lstStyle/>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顺序执行方式执行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条指令所用的时间为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每段的时间都为</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 </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4341" name="Object 6"/>
          <p:cNvGraphicFramePr>
            <a:graphicFrameLocks noChangeAspect="1"/>
          </p:cNvGraphicFramePr>
          <p:nvPr>
            <p:custDataLst>
              <p:tags r:id="rId2"/>
            </p:custDataLst>
          </p:nvPr>
        </p:nvGraphicFramePr>
        <p:xfrm>
          <a:off x="1701165" y="1196340"/>
          <a:ext cx="7077710" cy="1972310"/>
        </p:xfrm>
        <a:graphic>
          <a:graphicData uri="http://schemas.openxmlformats.org/presentationml/2006/ole">
            <mc:AlternateContent xmlns:mc="http://schemas.openxmlformats.org/markup-compatibility/2006">
              <mc:Choice xmlns:v="urn:schemas-microsoft-com:vml" Requires="v">
                <p:oleObj spid="_x0000_s4100" r:id="rId4" imgW="5162550" imgH="1438275" progId="Paint.Picture">
                  <p:embed/>
                </p:oleObj>
              </mc:Choice>
              <mc:Fallback>
                <p:oleObj r:id="rId4" imgW="5162550" imgH="1438275" progId="Paint.Picture">
                  <p:embed/>
                  <p:pic>
                    <p:nvPicPr>
                      <p:cNvPr id="0" name="图片 3079"/>
                      <p:cNvPicPr/>
                      <p:nvPr/>
                    </p:nvPicPr>
                    <p:blipFill>
                      <a:blip r:embed="rId5"/>
                      <a:stretch>
                        <a:fillRect/>
                      </a:stretch>
                    </p:blipFill>
                    <p:spPr>
                      <a:xfrm>
                        <a:off x="1701165" y="1196340"/>
                        <a:ext cx="7077710" cy="1972310"/>
                      </a:xfrm>
                      <a:prstGeom prst="rect">
                        <a:avLst/>
                      </a:prstGeom>
                      <a:noFill/>
                      <a:ln w="38100">
                        <a:noFill/>
                        <a:miter/>
                      </a:ln>
                    </p:spPr>
                  </p:pic>
                </p:oleObj>
              </mc:Fallback>
            </mc:AlternateContent>
          </a:graphicData>
        </a:graphic>
      </p:graphicFrame>
      <p:graphicFrame>
        <p:nvGraphicFramePr>
          <p:cNvPr id="14342" name="Object 7"/>
          <p:cNvGraphicFramePr>
            <a:graphicFrameLocks noChangeAspect="1"/>
          </p:cNvGraphicFramePr>
          <p:nvPr/>
        </p:nvGraphicFramePr>
        <p:xfrm>
          <a:off x="3053080" y="3820795"/>
          <a:ext cx="4419600" cy="914400"/>
        </p:xfrm>
        <a:graphic>
          <a:graphicData uri="http://schemas.openxmlformats.org/presentationml/2006/ole">
            <mc:AlternateContent xmlns:mc="http://schemas.openxmlformats.org/markup-compatibility/2006">
              <mc:Choice xmlns:v="urn:schemas-microsoft-com:vml" Requires="v">
                <p:oleObj spid="_x0000_s4101" r:id="rId6" imgW="2276475" imgH="552450" progId="Paint.Picture">
                  <p:embed/>
                </p:oleObj>
              </mc:Choice>
              <mc:Fallback>
                <p:oleObj r:id="rId6" imgW="2276475" imgH="552450" progId="Paint.Picture">
                  <p:embed/>
                  <p:pic>
                    <p:nvPicPr>
                      <p:cNvPr id="0" name="图片 3081"/>
                      <p:cNvPicPr/>
                      <p:nvPr/>
                    </p:nvPicPr>
                    <p:blipFill>
                      <a:blip r:embed="rId7"/>
                      <a:stretch>
                        <a:fillRect/>
                      </a:stretch>
                    </p:blipFill>
                    <p:spPr>
                      <a:xfrm>
                        <a:off x="3053080" y="3820795"/>
                        <a:ext cx="4419600" cy="914400"/>
                      </a:xfrm>
                      <a:prstGeom prst="rect">
                        <a:avLst/>
                      </a:prstGeom>
                      <a:noFill/>
                      <a:ln w="38100">
                        <a:noFill/>
                        <a:miter/>
                      </a:ln>
                    </p:spPr>
                  </p:pic>
                </p:oleObj>
              </mc:Fallback>
            </mc:AlternateContent>
          </a:graphicData>
        </a:graphic>
      </p:graphicFrame>
      <p:graphicFrame>
        <p:nvGraphicFramePr>
          <p:cNvPr id="14343" name="Object 8"/>
          <p:cNvGraphicFramePr>
            <a:graphicFrameLocks noChangeAspect="1"/>
          </p:cNvGraphicFramePr>
          <p:nvPr/>
        </p:nvGraphicFramePr>
        <p:xfrm>
          <a:off x="3731260" y="5487035"/>
          <a:ext cx="2133600" cy="746125"/>
        </p:xfrm>
        <a:graphic>
          <a:graphicData uri="http://schemas.openxmlformats.org/presentationml/2006/ole">
            <mc:AlternateContent xmlns:mc="http://schemas.openxmlformats.org/markup-compatibility/2006">
              <mc:Choice xmlns:v="urn:schemas-microsoft-com:vml" Requires="v">
                <p:oleObj spid="_x0000_s4102" r:id="rId8" imgW="790575" imgH="276225" progId="Paint.Picture">
                  <p:embed/>
                </p:oleObj>
              </mc:Choice>
              <mc:Fallback>
                <p:oleObj r:id="rId8" imgW="790575" imgH="276225" progId="Paint.Picture">
                  <p:embed/>
                  <p:pic>
                    <p:nvPicPr>
                      <p:cNvPr id="0" name="图片 3078"/>
                      <p:cNvPicPr/>
                      <p:nvPr/>
                    </p:nvPicPr>
                    <p:blipFill>
                      <a:blip r:embed="rId9"/>
                      <a:stretch>
                        <a:fillRect/>
                      </a:stretch>
                    </p:blipFill>
                    <p:spPr>
                      <a:xfrm>
                        <a:off x="3731260" y="5487035"/>
                        <a:ext cx="2133600" cy="746125"/>
                      </a:xfrm>
                      <a:prstGeom prst="rect">
                        <a:avLst/>
                      </a:prstGeom>
                      <a:noFill/>
                      <a:ln w="38100">
                        <a:noFill/>
                        <a:miter/>
                      </a:ln>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2022/3/5</a:t>
            </a:fld>
            <a:endParaRPr lang="zh-CN" altLang="en-US" sz="1400" dirty="0"/>
          </a:p>
        </p:txBody>
      </p:sp>
      <p:sp>
        <p:nvSpPr>
          <p:cNvPr id="95235" name="灯片编号占位符 3"/>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80</a:t>
            </a:fld>
            <a:endParaRPr lang="en-US" altLang="zh-CN" sz="1400" dirty="0"/>
          </a:p>
        </p:txBody>
      </p:sp>
      <p:sp>
        <p:nvSpPr>
          <p:cNvPr id="95236" name="Text Box 1026"/>
          <p:cNvSpPr txBox="1"/>
          <p:nvPr/>
        </p:nvSpPr>
        <p:spPr>
          <a:xfrm>
            <a:off x="1007110" y="1472565"/>
            <a:ext cx="8534400" cy="521970"/>
          </a:xfrm>
          <a:prstGeom prst="rect">
            <a:avLst/>
          </a:prstGeom>
          <a:noFill/>
          <a:ln w="9525">
            <a:noFill/>
          </a:ln>
        </p:spPr>
        <p:txBody>
          <a:bodyPr>
            <a:spAutoFit/>
          </a:bodyPr>
          <a:lstStyle/>
          <a:p>
            <a:endParaRPr lang="zh-CN" altLang="en-US" sz="2800" b="1" dirty="0">
              <a:solidFill>
                <a:srgbClr val="CC3300"/>
              </a:solidFill>
              <a:latin typeface="宋体" panose="02010600030101010101" pitchFamily="2" charset="-122"/>
            </a:endParaRPr>
          </a:p>
        </p:txBody>
      </p:sp>
      <p:sp>
        <p:nvSpPr>
          <p:cNvPr id="257027" name="Rectangle 1027"/>
          <p:cNvSpPr/>
          <p:nvPr/>
        </p:nvSpPr>
        <p:spPr>
          <a:xfrm>
            <a:off x="930910" y="1087120"/>
            <a:ext cx="10606405" cy="953135"/>
          </a:xfrm>
          <a:prstGeom prst="rect">
            <a:avLst/>
          </a:prstGeom>
          <a:noFill/>
          <a:ln w="9525">
            <a:noFill/>
          </a:ln>
        </p:spPr>
        <p:txBody>
          <a:bodyPr wrap="square">
            <a:spAutoFit/>
          </a:bodyPr>
          <a:lstStyle/>
          <a:p>
            <a:pPr>
              <a:buNone/>
            </a:pPr>
            <a:r>
              <a:rPr lang="zh-CN" altLang="zh-CN" sz="2800" dirty="0">
                <a:sym typeface="+mn-ea"/>
              </a:rPr>
              <a:t>以一台k段流水线的普通标量处理机为基准，主要性能比较如表所示：</a:t>
            </a:r>
            <a:endParaRPr lang="en-US" altLang="zh-CN" sz="2800" b="1" dirty="0">
              <a:latin typeface="宋体" panose="02010600030101010101" pitchFamily="2" charset="-122"/>
            </a:endParaRPr>
          </a:p>
        </p:txBody>
      </p:sp>
      <p:sp>
        <p:nvSpPr>
          <p:cNvPr id="3" name="标题 2"/>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4.5  超级流水处理机</a:t>
            </a:r>
          </a:p>
        </p:txBody>
      </p:sp>
      <p:sp>
        <p:nvSpPr>
          <p:cNvPr id="100" name="文本框 99"/>
          <p:cNvSpPr txBox="1"/>
          <p:nvPr/>
        </p:nvSpPr>
        <p:spPr>
          <a:xfrm>
            <a:off x="2450465" y="1936750"/>
            <a:ext cx="7760970" cy="398780"/>
          </a:xfrm>
          <a:prstGeom prst="rect">
            <a:avLst/>
          </a:prstGeom>
          <a:noFill/>
          <a:ln w="9525">
            <a:noFill/>
          </a:ln>
        </p:spPr>
        <p:txBody>
          <a:bodyPr wrap="square">
            <a:spAutoFit/>
          </a:bodyPr>
          <a:lstStyle/>
          <a:p>
            <a:pPr indent="0" algn="ctr"/>
            <a:r>
              <a:rPr lang="zh-CN" sz="2000" b="0">
                <a:solidFill>
                  <a:srgbClr val="000000"/>
                </a:solidFill>
                <a:latin typeface="Arial" panose="020B0604020202020204" pitchFamily="34" charset="0"/>
                <a:ea typeface="黑体" panose="02010609060101010101" pitchFamily="49" charset="-122"/>
              </a:rPr>
              <a:t>表</a:t>
            </a:r>
            <a:r>
              <a:rPr lang="en-US" sz="2000" b="0">
                <a:solidFill>
                  <a:srgbClr val="000000"/>
                </a:solidFill>
                <a:latin typeface="Arial" panose="020B0604020202020204" pitchFamily="34" charset="0"/>
                <a:ea typeface="黑体" panose="02010609060101010101" pitchFamily="49" charset="-122"/>
                <a:cs typeface="宋体" panose="02010600030101010101" pitchFamily="2" charset="-122"/>
              </a:rPr>
              <a:t>4-1  4</a:t>
            </a:r>
            <a:r>
              <a:rPr lang="zh-CN" sz="2000" b="0">
                <a:solidFill>
                  <a:srgbClr val="000000"/>
                </a:solidFill>
                <a:latin typeface="Arial" panose="020B0604020202020204" pitchFamily="34" charset="0"/>
                <a:ea typeface="黑体" panose="02010609060101010101" pitchFamily="49" charset="-122"/>
              </a:rPr>
              <a:t>种不同类型处理机的性能比较</a:t>
            </a:r>
            <a:endParaRPr lang="zh-CN" altLang="en-US" sz="2000"/>
          </a:p>
        </p:txBody>
      </p:sp>
      <p:graphicFrame>
        <p:nvGraphicFramePr>
          <p:cNvPr id="2" name="表格 1"/>
          <p:cNvGraphicFramePr/>
          <p:nvPr>
            <p:custDataLst>
              <p:tags r:id="rId1"/>
            </p:custDataLst>
          </p:nvPr>
        </p:nvGraphicFramePr>
        <p:xfrm>
          <a:off x="371475" y="2443480"/>
          <a:ext cx="11147425" cy="4120515"/>
        </p:xfrm>
        <a:graphic>
          <a:graphicData uri="http://schemas.openxmlformats.org/drawingml/2006/table">
            <a:tbl>
              <a:tblPr firstRow="1" bandRow="1">
                <a:tableStyleId>{5940675A-B579-460E-94D1-54222C63F5DA}</a:tableStyleId>
              </a:tblPr>
              <a:tblGrid>
                <a:gridCol w="2490470">
                  <a:extLst>
                    <a:ext uri="{9D8B030D-6E8A-4147-A177-3AD203B41FA5}">
                      <a16:colId xmlns:a16="http://schemas.microsoft.com/office/drawing/2014/main" val="20000"/>
                    </a:ext>
                  </a:extLst>
                </a:gridCol>
                <a:gridCol w="1962785">
                  <a:extLst>
                    <a:ext uri="{9D8B030D-6E8A-4147-A177-3AD203B41FA5}">
                      <a16:colId xmlns:a16="http://schemas.microsoft.com/office/drawing/2014/main" val="20001"/>
                    </a:ext>
                  </a:extLst>
                </a:gridCol>
                <a:gridCol w="2038350">
                  <a:extLst>
                    <a:ext uri="{9D8B030D-6E8A-4147-A177-3AD203B41FA5}">
                      <a16:colId xmlns:a16="http://schemas.microsoft.com/office/drawing/2014/main" val="20002"/>
                    </a:ext>
                  </a:extLst>
                </a:gridCol>
                <a:gridCol w="2116455">
                  <a:extLst>
                    <a:ext uri="{9D8B030D-6E8A-4147-A177-3AD203B41FA5}">
                      <a16:colId xmlns:a16="http://schemas.microsoft.com/office/drawing/2014/main" val="20003"/>
                    </a:ext>
                  </a:extLst>
                </a:gridCol>
                <a:gridCol w="2539365">
                  <a:extLst>
                    <a:ext uri="{9D8B030D-6E8A-4147-A177-3AD203B41FA5}">
                      <a16:colId xmlns:a16="http://schemas.microsoft.com/office/drawing/2014/main" val="20004"/>
                    </a:ext>
                  </a:extLst>
                </a:gridCol>
              </a:tblGrid>
              <a:tr h="116776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机器类型</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k</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段流水线基准标量处理机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度超标量处理机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度超流水线处理机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 n</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)度超标量超流水线处理机</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723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机器流水线周期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1个时钟周期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9140">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同时发射指令条数</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723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指令发射等待时间</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1个时钟周期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9140">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指令级并行度（ILP）</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Times New Roman" panose="02020603050405020304" pitchFamily="18" charset="0"/>
                          <a:cs typeface="Times New Roman" panose="02020603050405020304" pitchFamily="18" charset="0"/>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81</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lang="zh-CN" altLang="en-US" sz="2400" dirty="0">
                <a:latin typeface="宋体" panose="02010600030101010101" pitchFamily="2" charset="-122"/>
              </a:rPr>
              <a:t>单发射结构中流水线设计的目的，是做到每个周期能平均执行一条指令，即</a:t>
            </a:r>
            <a:r>
              <a:rPr lang="en-US" altLang="zh-CN" sz="2400" dirty="0"/>
              <a:t>IPC=1</a:t>
            </a:r>
            <a:r>
              <a:rPr lang="zh-CN" altLang="en-US" sz="2400" dirty="0">
                <a:latin typeface="宋体" panose="02010600030101010101" pitchFamily="2" charset="-122"/>
              </a:rPr>
              <a:t>。但由于转移相关与数据相关，还有其他的资源冲突，使得</a:t>
            </a:r>
            <a:r>
              <a:rPr lang="en-US" altLang="zh-CN" sz="2400" dirty="0"/>
              <a:t>IPC</a:t>
            </a:r>
            <a:r>
              <a:rPr lang="zh-CN" altLang="en-US" sz="2400" dirty="0">
                <a:latin typeface="宋体" panose="02010600030101010101" pitchFamily="2" charset="-122"/>
              </a:rPr>
              <a:t>远小于</a:t>
            </a:r>
            <a:r>
              <a:rPr lang="en-US" altLang="zh-CN" sz="2400" dirty="0"/>
              <a:t>1</a:t>
            </a:r>
            <a:r>
              <a:rPr lang="zh-CN" altLang="en-US" sz="2400" dirty="0">
                <a:latin typeface="宋体" panose="02010600030101010101" pitchFamily="2" charset="-122"/>
              </a:rPr>
              <a:t>。通过指令重组，可以提高</a:t>
            </a:r>
            <a:r>
              <a:rPr lang="en-US" altLang="zh-CN" sz="2400" dirty="0"/>
              <a:t>IPC</a:t>
            </a:r>
            <a:r>
              <a:rPr lang="zh-CN" altLang="en-US" sz="2400" dirty="0">
                <a:latin typeface="宋体" panose="02010600030101010101" pitchFamily="2" charset="-122"/>
              </a:rPr>
              <a:t>并使之接近于</a:t>
            </a:r>
            <a:r>
              <a:rPr lang="en-US" altLang="zh-CN" sz="2400" dirty="0"/>
              <a:t>1</a:t>
            </a:r>
            <a:r>
              <a:rPr lang="zh-CN" altLang="en-US" sz="2400" dirty="0">
                <a:latin typeface="宋体" panose="02010600030101010101" pitchFamily="2" charset="-122"/>
              </a:rPr>
              <a:t>，但单发射的</a:t>
            </a:r>
            <a:r>
              <a:rPr lang="en-US" altLang="zh-CN" sz="2400" dirty="0"/>
              <a:t>RISC</a:t>
            </a:r>
            <a:r>
              <a:rPr lang="zh-CN" altLang="en-US" sz="2400" dirty="0">
                <a:latin typeface="宋体" panose="02010600030101010101" pitchFamily="2" charset="-122"/>
              </a:rPr>
              <a:t>的</a:t>
            </a:r>
            <a:r>
              <a:rPr lang="en-US" altLang="zh-CN" sz="2400" dirty="0"/>
              <a:t>IPC</a:t>
            </a:r>
            <a:r>
              <a:rPr lang="zh-CN" altLang="en-US" sz="2400" dirty="0">
                <a:latin typeface="宋体" panose="02010600030101010101" pitchFamily="2" charset="-122"/>
              </a:rPr>
              <a:t>不可能大于等于</a:t>
            </a:r>
            <a:r>
              <a:rPr lang="en-US" altLang="zh-CN" sz="2400" dirty="0"/>
              <a:t>1 </a:t>
            </a:r>
          </a:p>
        </p:txBody>
      </p:sp>
      <p:pic>
        <p:nvPicPr>
          <p:cNvPr id="2" name="图片 1"/>
          <p:cNvPicPr>
            <a:picLocks noChangeAspect="1"/>
          </p:cNvPicPr>
          <p:nvPr/>
        </p:nvPicPr>
        <p:blipFill>
          <a:blip r:embed="rId3"/>
          <a:stretch>
            <a:fillRect/>
          </a:stretch>
        </p:blipFill>
        <p:spPr>
          <a:xfrm>
            <a:off x="293370" y="2654300"/>
            <a:ext cx="6705600" cy="3779520"/>
          </a:xfrm>
          <a:prstGeom prst="rect">
            <a:avLst/>
          </a:prstGeom>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82</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sz="2400" dirty="0"/>
              <a:t>超标量流水线是指每个时钟周期同时发射多条指令并产生多个结果的流水线。超标量方法的实现取决于指令并行执行的程度，主要借助硬件资源重复工作来实现空间的并行操作</a:t>
            </a:r>
          </a:p>
          <a:p>
            <a:pPr eaLnBrk="1" hangingPunct="1"/>
            <a:r>
              <a:rPr sz="2400" dirty="0"/>
              <a:t>没有循环展开的指令代码，</a:t>
            </a:r>
          </a:p>
          <a:p>
            <a:pPr marL="0" indent="0" eaLnBrk="1" hangingPunct="1">
              <a:buNone/>
            </a:pPr>
            <a:r>
              <a:rPr sz="2400" dirty="0"/>
              <a:t>   指令级并行度平均值ILP≈2</a:t>
            </a:r>
          </a:p>
          <a:p>
            <a:pPr eaLnBrk="1" hangingPunct="1"/>
            <a:r>
              <a:rPr sz="2400" dirty="0"/>
              <a:t>在超标量处理机中，</a:t>
            </a:r>
          </a:p>
          <a:p>
            <a:pPr marL="0" indent="0" eaLnBrk="1" hangingPunct="1">
              <a:buNone/>
            </a:pPr>
            <a:r>
              <a:rPr sz="2400" dirty="0"/>
              <a:t>指令并行发射度实际上限制在2～5间</a:t>
            </a:r>
          </a:p>
          <a:p>
            <a:pPr eaLnBrk="1" hangingPunct="1"/>
            <a:endParaRPr sz="2400" dirty="0"/>
          </a:p>
        </p:txBody>
      </p:sp>
      <p:pic>
        <p:nvPicPr>
          <p:cNvPr id="3" name="图片 2"/>
          <p:cNvPicPr>
            <a:picLocks noChangeAspect="1"/>
          </p:cNvPicPr>
          <p:nvPr/>
        </p:nvPicPr>
        <p:blipFill>
          <a:blip r:embed="rId3"/>
          <a:stretch>
            <a:fillRect/>
          </a:stretch>
        </p:blipFill>
        <p:spPr>
          <a:xfrm>
            <a:off x="5456555" y="2011045"/>
            <a:ext cx="6347460" cy="4539615"/>
          </a:xfrm>
          <a:prstGeom prst="rect">
            <a:avLst/>
          </a:prstGeom>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83</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sz="2400" dirty="0"/>
              <a:t>超标量处理机的特点如下： </a:t>
            </a:r>
          </a:p>
          <a:p>
            <a:pPr eaLnBrk="1" hangingPunct="1"/>
            <a:r>
              <a:rPr sz="2400" dirty="0"/>
              <a:t>① 配置多个性能不同的处理部件，采用多条流水线并行处理。</a:t>
            </a:r>
          </a:p>
          <a:p>
            <a:pPr eaLnBrk="1" hangingPunct="1"/>
            <a:r>
              <a:rPr sz="2400" dirty="0"/>
              <a:t>② 同时对若干条指令进行译码，将可执行的指令送往不同部件，达到在一个时钟周期内启动多条指令的目的。</a:t>
            </a:r>
          </a:p>
          <a:p>
            <a:pPr eaLnBrk="1" hangingPunct="1"/>
            <a:r>
              <a:rPr sz="2400" dirty="0"/>
              <a:t>③ 在程序执行期间由硬件（状态记录部件和调度部件）完成指令调度。</a:t>
            </a:r>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84</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pic>
        <p:nvPicPr>
          <p:cNvPr id="2" name="图片 1"/>
          <p:cNvPicPr>
            <a:picLocks noChangeAspect="1"/>
          </p:cNvPicPr>
          <p:nvPr/>
        </p:nvPicPr>
        <p:blipFill>
          <a:blip r:embed="rId3"/>
          <a:stretch>
            <a:fillRect/>
          </a:stretch>
        </p:blipFill>
        <p:spPr>
          <a:xfrm>
            <a:off x="1285875" y="1294765"/>
            <a:ext cx="8453120" cy="4688205"/>
          </a:xfrm>
          <a:prstGeom prst="rect">
            <a:avLst/>
          </a:prstGeom>
        </p:spPr>
      </p:pic>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85</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pic>
        <p:nvPicPr>
          <p:cNvPr id="3" name="图片 2"/>
          <p:cNvPicPr>
            <a:picLocks noChangeAspect="1"/>
          </p:cNvPicPr>
          <p:nvPr/>
        </p:nvPicPr>
        <p:blipFill>
          <a:blip r:embed="rId3"/>
          <a:stretch>
            <a:fillRect/>
          </a:stretch>
        </p:blipFill>
        <p:spPr>
          <a:xfrm>
            <a:off x="1892300" y="1100455"/>
            <a:ext cx="8530590" cy="5316220"/>
          </a:xfrm>
          <a:prstGeom prst="rect">
            <a:avLst/>
          </a:prstGeom>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86</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3831590" cy="4351655"/>
          </a:xfrm>
        </p:spPr>
        <p:txBody>
          <a:bodyPr vert="horz" wrap="square" lIns="91440" tIns="45720" rIns="91440" bIns="45720" anchor="t" anchorCtr="0">
            <a:noAutofit/>
          </a:bodyPr>
          <a:lstStyle/>
          <a:p>
            <a:pPr eaLnBrk="1" hangingPunct="1"/>
            <a:r>
              <a:rPr sz="2400" dirty="0">
                <a:solidFill>
                  <a:srgbClr val="FF0000"/>
                </a:solidFill>
                <a:sym typeface="+mn-ea"/>
              </a:rPr>
              <a:t>先行指令窗口</a:t>
            </a:r>
          </a:p>
          <a:p>
            <a:pPr eaLnBrk="1" hangingPunct="1"/>
            <a:endParaRPr sz="2400" dirty="0"/>
          </a:p>
          <a:p>
            <a:pPr eaLnBrk="1" hangingPunct="1"/>
            <a:r>
              <a:rPr sz="2400" dirty="0"/>
              <a:t>数据相关、条件转移和资源冲突</a:t>
            </a:r>
            <a:r>
              <a:rPr lang="zh-CN" sz="2400" dirty="0"/>
              <a:t>导致效率低</a:t>
            </a:r>
            <a:endParaRPr sz="2400" dirty="0"/>
          </a:p>
          <a:p>
            <a:pPr eaLnBrk="1" hangingPunct="1">
              <a:lnSpc>
                <a:spcPct val="90000"/>
              </a:lnSpc>
            </a:pPr>
            <a:r>
              <a:rPr lang="zh-CN" altLang="en-US" sz="2400" dirty="0">
                <a:sym typeface="+mn-ea"/>
              </a:rPr>
              <a:t>先行指令窗口：预取多条指令，分析数据相关和功能部件冲突，保存数据相关、转移相关和功能部件冲突暂时不能执行的指令</a:t>
            </a:r>
            <a:endParaRPr lang="zh-CN" altLang="en-US" sz="2400" dirty="0"/>
          </a:p>
          <a:p>
            <a:pPr eaLnBrk="1" hangingPunct="1">
              <a:lnSpc>
                <a:spcPct val="90000"/>
              </a:lnSpc>
            </a:pPr>
            <a:r>
              <a:rPr lang="zh-CN" altLang="en-US" sz="2400" dirty="0">
                <a:sym typeface="+mn-ea"/>
              </a:rPr>
              <a:t>在超标量处理机中，要设置多条取指部件和译码部件，分析数据相关、转移相关和功能部件冲突</a:t>
            </a:r>
            <a:endParaRPr lang="zh-CN" altLang="en-US" sz="2400" dirty="0"/>
          </a:p>
          <a:p>
            <a:pPr eaLnBrk="1" hangingPunct="1"/>
            <a:r>
              <a:rPr sz="2400" dirty="0"/>
              <a:t>窗口</a:t>
            </a:r>
            <a:r>
              <a:rPr lang="zh-CN" sz="2400" dirty="0"/>
              <a:t>大小？</a:t>
            </a:r>
          </a:p>
        </p:txBody>
      </p:sp>
      <p:pic>
        <p:nvPicPr>
          <p:cNvPr id="2" name="图片 1"/>
          <p:cNvPicPr>
            <a:picLocks noChangeAspect="1"/>
          </p:cNvPicPr>
          <p:nvPr/>
        </p:nvPicPr>
        <p:blipFill>
          <a:blip r:embed="rId3"/>
          <a:stretch>
            <a:fillRect/>
          </a:stretch>
        </p:blipFill>
        <p:spPr>
          <a:xfrm>
            <a:off x="4114800" y="1821180"/>
            <a:ext cx="7940040" cy="4351020"/>
          </a:xfrm>
          <a:prstGeom prst="rect">
            <a:avLst/>
          </a:prstGeom>
        </p:spPr>
      </p:pic>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87</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在无冲突、无相关的前提下，N条指令在单流水线标量处理机上的执行时间为：</a:t>
            </a:r>
          </a:p>
          <a:p>
            <a:pPr eaLnBrk="1" hangingPunct="1"/>
            <a:endParaRPr sz="2400" dirty="0">
              <a:solidFill>
                <a:schemeClr val="tx1"/>
              </a:solidFill>
              <a:sym typeface="+mn-ea"/>
            </a:endParaRPr>
          </a:p>
          <a:p>
            <a:pPr eaLnBrk="1" hangingPunct="1"/>
            <a:r>
              <a:rPr sz="2400" dirty="0">
                <a:solidFill>
                  <a:schemeClr val="tx1"/>
                </a:solidFill>
                <a:sym typeface="+mn-ea"/>
              </a:rPr>
              <a:t>m条指令的超标量处理机上执行，所需要的时间为：</a:t>
            </a:r>
          </a:p>
          <a:p>
            <a:pPr eaLnBrk="1" hangingPunct="1"/>
            <a:r>
              <a:rPr sz="2400" dirty="0">
                <a:sym typeface="+mn-ea"/>
              </a:rPr>
              <a:t>相对于单流水线标量处理机的加速比为：</a:t>
            </a:r>
            <a:endParaRPr sz="2400" dirty="0">
              <a:solidFill>
                <a:schemeClr val="tx1"/>
              </a:solidFill>
              <a:sym typeface="+mn-ea"/>
            </a:endParaRPr>
          </a:p>
          <a:p>
            <a:pPr eaLnBrk="1" hangingPunct="1"/>
            <a:endParaRPr sz="2400" dirty="0">
              <a:solidFill>
                <a:schemeClr val="tx1"/>
              </a:solidFill>
              <a:sym typeface="+mn-ea"/>
            </a:endParaRPr>
          </a:p>
          <a:p>
            <a:pPr eaLnBrk="1" hangingPunct="1"/>
            <a:r>
              <a:rPr sz="2400" dirty="0">
                <a:solidFill>
                  <a:schemeClr val="tx1"/>
                </a:solidFill>
                <a:sym typeface="+mn-ea"/>
              </a:rPr>
              <a:t>当N→∞时</a:t>
            </a:r>
            <a:r>
              <a:rPr lang="zh-CN" sz="2400" dirty="0">
                <a:solidFill>
                  <a:schemeClr val="tx1"/>
                </a:solidFill>
                <a:sym typeface="+mn-ea"/>
              </a:rPr>
              <a:t>：S(m, 1)</a:t>
            </a:r>
            <a:r>
              <a:rPr lang="zh-CN" sz="2400" baseline="-25000" dirty="0">
                <a:solidFill>
                  <a:schemeClr val="tx1"/>
                </a:solidFill>
                <a:sym typeface="+mn-ea"/>
              </a:rPr>
              <a:t>max</a:t>
            </a:r>
            <a:r>
              <a:rPr lang="zh-CN" sz="2400" dirty="0">
                <a:solidFill>
                  <a:schemeClr val="tx1"/>
                </a:solidFill>
                <a:sym typeface="+mn-ea"/>
              </a:rPr>
              <a:t>=m</a:t>
            </a:r>
          </a:p>
          <a:p>
            <a:pPr eaLnBrk="1" hangingPunct="1"/>
            <a:endParaRPr sz="2400" dirty="0">
              <a:solidFill>
                <a:srgbClr val="FF0000"/>
              </a:solidFill>
              <a:sym typeface="+mn-ea"/>
            </a:endParaRPr>
          </a:p>
        </p:txBody>
      </p:sp>
      <p:pic>
        <p:nvPicPr>
          <p:cNvPr id="3" name="图片 2"/>
          <p:cNvPicPr>
            <a:picLocks noChangeAspect="1"/>
          </p:cNvPicPr>
          <p:nvPr/>
        </p:nvPicPr>
        <p:blipFill>
          <a:blip r:embed="rId3"/>
          <a:stretch>
            <a:fillRect/>
          </a:stretch>
        </p:blipFill>
        <p:spPr>
          <a:xfrm>
            <a:off x="3240405" y="1473200"/>
            <a:ext cx="3483610" cy="471170"/>
          </a:xfrm>
          <a:prstGeom prst="rect">
            <a:avLst/>
          </a:prstGeom>
        </p:spPr>
      </p:pic>
      <p:pic>
        <p:nvPicPr>
          <p:cNvPr id="6" name="图片 5"/>
          <p:cNvPicPr>
            <a:picLocks noChangeAspect="1"/>
          </p:cNvPicPr>
          <p:nvPr/>
        </p:nvPicPr>
        <p:blipFill>
          <a:blip r:embed="rId4"/>
          <a:stretch>
            <a:fillRect/>
          </a:stretch>
        </p:blipFill>
        <p:spPr>
          <a:xfrm>
            <a:off x="7677785" y="1714500"/>
            <a:ext cx="3661410" cy="962025"/>
          </a:xfrm>
          <a:prstGeom prst="rect">
            <a:avLst/>
          </a:prstGeom>
        </p:spPr>
      </p:pic>
      <p:pic>
        <p:nvPicPr>
          <p:cNvPr id="7" name="图片 6"/>
          <p:cNvPicPr>
            <a:picLocks noChangeAspect="1"/>
          </p:cNvPicPr>
          <p:nvPr/>
        </p:nvPicPr>
        <p:blipFill>
          <a:blip r:embed="rId5"/>
          <a:stretch>
            <a:fillRect/>
          </a:stretch>
        </p:blipFill>
        <p:spPr>
          <a:xfrm>
            <a:off x="5998845" y="2585085"/>
            <a:ext cx="3652520" cy="849630"/>
          </a:xfrm>
          <a:prstGeom prst="rect">
            <a:avLst/>
          </a:prstGeom>
        </p:spPr>
      </p:pic>
      <p:pic>
        <p:nvPicPr>
          <p:cNvPr id="8" name="图片 7"/>
          <p:cNvPicPr>
            <a:picLocks noChangeAspect="1"/>
          </p:cNvPicPr>
          <p:nvPr/>
        </p:nvPicPr>
        <p:blipFill>
          <a:blip r:embed="rId6"/>
          <a:stretch>
            <a:fillRect/>
          </a:stretch>
        </p:blipFill>
        <p:spPr>
          <a:xfrm>
            <a:off x="4688840" y="4222750"/>
            <a:ext cx="7418705" cy="2498725"/>
          </a:xfrm>
          <a:prstGeom prst="rect">
            <a:avLst/>
          </a:prstGeom>
        </p:spPr>
      </p:pic>
      <p:sp>
        <p:nvSpPr>
          <p:cNvPr id="9" name="文本框 8"/>
          <p:cNvSpPr txBox="1"/>
          <p:nvPr/>
        </p:nvSpPr>
        <p:spPr>
          <a:xfrm>
            <a:off x="7226300" y="3599815"/>
            <a:ext cx="4262755" cy="460375"/>
          </a:xfrm>
          <a:prstGeom prst="rect">
            <a:avLst/>
          </a:prstGeom>
          <a:noFill/>
        </p:spPr>
        <p:txBody>
          <a:bodyPr wrap="none" rtlCol="0" anchor="t">
            <a:spAutoFit/>
          </a:bodyPr>
          <a:lstStyle/>
          <a:p>
            <a:r>
              <a:rPr lang="zh-CN" altLang="en-US" sz="2400" dirty="0">
                <a:solidFill>
                  <a:schemeClr val="tx1"/>
                </a:solidFill>
                <a:latin typeface="Tahoma" panose="020B0604030504040204" pitchFamily="34" charset="0"/>
                <a:ea typeface="宋体" panose="02010600030101010101" pitchFamily="2" charset="-122"/>
                <a:sym typeface="+mn-ea"/>
              </a:rPr>
              <a:t>超标量流水线时空图（</a:t>
            </a:r>
            <a:r>
              <a:rPr lang="en-US" altLang="zh-CN" sz="2400" dirty="0">
                <a:solidFill>
                  <a:schemeClr val="tx1"/>
                </a:solidFill>
                <a:latin typeface="Tahoma" panose="020B0604030504040204" pitchFamily="34" charset="0"/>
                <a:ea typeface="宋体" panose="02010600030101010101" pitchFamily="2" charset="-122"/>
                <a:sym typeface="+mn-ea"/>
              </a:rPr>
              <a:t>m</a:t>
            </a:r>
            <a:r>
              <a:rPr lang="zh-CN" altLang="en-US" sz="2400" dirty="0">
                <a:solidFill>
                  <a:schemeClr val="tx1"/>
                </a:solidFill>
                <a:latin typeface="Tahoma" panose="020B0604030504040204" pitchFamily="34" charset="0"/>
                <a:ea typeface="宋体" panose="02010600030101010101" pitchFamily="2" charset="-122"/>
                <a:sym typeface="+mn-ea"/>
              </a:rPr>
              <a:t>＝</a:t>
            </a:r>
            <a:r>
              <a:rPr lang="en-US" altLang="zh-CN" sz="2400" dirty="0">
                <a:solidFill>
                  <a:schemeClr val="tx1"/>
                </a:solidFill>
                <a:latin typeface="Tahoma" panose="020B0604030504040204" pitchFamily="34" charset="0"/>
                <a:ea typeface="宋体" panose="02010600030101010101" pitchFamily="2" charset="-122"/>
                <a:sym typeface="+mn-ea"/>
              </a:rPr>
              <a:t>3</a:t>
            </a:r>
            <a:r>
              <a:rPr lang="zh-CN" altLang="en-US" sz="2400" dirty="0">
                <a:solidFill>
                  <a:schemeClr val="tx1"/>
                </a:solidFill>
                <a:latin typeface="Tahoma" panose="020B0604030504040204" pitchFamily="34" charset="0"/>
                <a:ea typeface="宋体" panose="02010600030101010101" pitchFamily="2" charset="-122"/>
                <a:sym typeface="+mn-ea"/>
              </a:rPr>
              <a:t>）</a:t>
            </a:r>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88</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4.5.2  超流水线处理机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超流水线处理机（Superpipelining Processor）是通过各部分硬件的充分重叠工作来提高处理机性能的。超标量处理机采用的是空间并行性，而超流水线处理机采用的是时间并行性。</a:t>
            </a:r>
          </a:p>
          <a:p>
            <a:pPr eaLnBrk="1" hangingPunct="1"/>
            <a:endParaRPr sz="2400" dirty="0">
              <a:solidFill>
                <a:schemeClr val="tx1"/>
              </a:solidFill>
              <a:sym typeface="+mn-ea"/>
            </a:endParaRPr>
          </a:p>
          <a:p>
            <a:pPr eaLnBrk="1" hangingPunct="1"/>
            <a:endParaRPr sz="2400" dirty="0">
              <a:solidFill>
                <a:schemeClr val="tx1"/>
              </a:solidFill>
              <a:sym typeface="+mn-ea"/>
            </a:endParaRPr>
          </a:p>
          <a:p>
            <a:pPr eaLnBrk="1" hangingPunct="1"/>
            <a:r>
              <a:rPr sz="2400" dirty="0">
                <a:solidFill>
                  <a:schemeClr val="tx1"/>
                </a:solidFill>
                <a:sym typeface="+mn-ea"/>
              </a:rPr>
              <a:t>单发射并行度为3</a:t>
            </a:r>
          </a:p>
          <a:p>
            <a:pPr eaLnBrk="1" hangingPunct="1"/>
            <a:r>
              <a:rPr sz="2400" dirty="0">
                <a:solidFill>
                  <a:schemeClr val="tx1"/>
                </a:solidFill>
                <a:sym typeface="+mn-ea"/>
              </a:rPr>
              <a:t>共执行了12条指令</a:t>
            </a:r>
          </a:p>
        </p:txBody>
      </p:sp>
      <p:pic>
        <p:nvPicPr>
          <p:cNvPr id="2" name="图片 1"/>
          <p:cNvPicPr>
            <a:picLocks noChangeAspect="1"/>
          </p:cNvPicPr>
          <p:nvPr/>
        </p:nvPicPr>
        <p:blipFill>
          <a:blip r:embed="rId3"/>
          <a:stretch>
            <a:fillRect/>
          </a:stretch>
        </p:blipFill>
        <p:spPr>
          <a:xfrm>
            <a:off x="4114800" y="1960880"/>
            <a:ext cx="7978140" cy="4831080"/>
          </a:xfrm>
          <a:prstGeom prst="rect">
            <a:avLst/>
          </a:prstGeom>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89</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sym typeface="+mn-ea"/>
              </a:rPr>
              <a:t>4.5.2  超流水线处理机</a:t>
            </a:r>
            <a:endParaRPr dirty="0"/>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在并行度为(1, n)的超流水线处理机上，执行N条没有数据相关和控制相关的指令所需时间为：</a:t>
            </a:r>
          </a:p>
          <a:p>
            <a:pPr eaLnBrk="1" hangingPunct="1"/>
            <a:endParaRPr sz="2400" dirty="0">
              <a:solidFill>
                <a:schemeClr val="tx1"/>
              </a:solidFill>
              <a:sym typeface="+mn-ea"/>
            </a:endParaRPr>
          </a:p>
          <a:p>
            <a:pPr eaLnBrk="1" hangingPunct="1"/>
            <a:r>
              <a:rPr sz="2400" dirty="0">
                <a:solidFill>
                  <a:schemeClr val="tx1"/>
                </a:solidFill>
                <a:sym typeface="+mn-ea"/>
              </a:rPr>
              <a:t>相对于单流水线普通标量处理机的加速比为：</a:t>
            </a:r>
          </a:p>
          <a:p>
            <a:pPr eaLnBrk="1" hangingPunct="1"/>
            <a:r>
              <a:rPr sz="2400" dirty="0">
                <a:solidFill>
                  <a:schemeClr val="tx1"/>
                </a:solidFill>
                <a:sym typeface="+mn-ea"/>
              </a:rPr>
              <a:t>当N→∞时</a:t>
            </a:r>
            <a:r>
              <a:rPr lang="zh-CN" sz="2400" dirty="0">
                <a:solidFill>
                  <a:schemeClr val="tx1"/>
                </a:solidFill>
                <a:sym typeface="+mn-ea"/>
              </a:rPr>
              <a:t>：S(1, n)</a:t>
            </a:r>
            <a:r>
              <a:rPr lang="zh-CN" sz="2400" baseline="-25000" dirty="0">
                <a:solidFill>
                  <a:schemeClr val="tx1"/>
                </a:solidFill>
                <a:sym typeface="+mn-ea"/>
              </a:rPr>
              <a:t>max</a:t>
            </a:r>
            <a:r>
              <a:rPr lang="zh-CN" sz="2400" dirty="0">
                <a:solidFill>
                  <a:schemeClr val="tx1"/>
                </a:solidFill>
                <a:sym typeface="+mn-ea"/>
              </a:rPr>
              <a:t>=n</a:t>
            </a:r>
          </a:p>
          <a:p>
            <a:pPr eaLnBrk="1" hangingPunct="1"/>
            <a:endParaRPr sz="2400" dirty="0">
              <a:solidFill>
                <a:srgbClr val="FF0000"/>
              </a:solidFill>
              <a:sym typeface="+mn-ea"/>
            </a:endParaRPr>
          </a:p>
        </p:txBody>
      </p:sp>
      <p:sp>
        <p:nvSpPr>
          <p:cNvPr id="9" name="文本框 8"/>
          <p:cNvSpPr txBox="1"/>
          <p:nvPr/>
        </p:nvSpPr>
        <p:spPr>
          <a:xfrm>
            <a:off x="6002020" y="2960370"/>
            <a:ext cx="3567430" cy="460375"/>
          </a:xfrm>
          <a:prstGeom prst="rect">
            <a:avLst/>
          </a:prstGeom>
          <a:noFill/>
        </p:spPr>
        <p:txBody>
          <a:bodyPr wrap="none" rtlCol="0" anchor="t">
            <a:spAutoFit/>
          </a:bodyPr>
          <a:lstStyle/>
          <a:p>
            <a:pPr algn="l"/>
            <a:r>
              <a:rPr lang="zh-CN" altLang="en-US" sz="2400" dirty="0">
                <a:solidFill>
                  <a:schemeClr val="tx1"/>
                </a:solidFill>
                <a:latin typeface="Tahoma" panose="020B0604030504040204" pitchFamily="34" charset="0"/>
                <a:ea typeface="宋体" panose="02010600030101010101" pitchFamily="2" charset="-122"/>
                <a:sym typeface="+mn-ea"/>
              </a:rPr>
              <a:t>超流水线时空图（</a:t>
            </a:r>
            <a:r>
              <a:rPr lang="en-US" altLang="zh-CN" sz="2400" dirty="0">
                <a:solidFill>
                  <a:schemeClr val="tx1"/>
                </a:solidFill>
                <a:latin typeface="Tahoma" panose="020B0604030504040204" pitchFamily="34" charset="0"/>
                <a:ea typeface="宋体" panose="02010600030101010101" pitchFamily="2" charset="-122"/>
                <a:sym typeface="+mn-ea"/>
              </a:rPr>
              <a:t>n</a:t>
            </a:r>
            <a:r>
              <a:rPr lang="zh-CN" altLang="en-US" sz="2400" dirty="0">
                <a:solidFill>
                  <a:schemeClr val="tx1"/>
                </a:solidFill>
                <a:latin typeface="Tahoma" panose="020B0604030504040204" pitchFamily="34" charset="0"/>
                <a:ea typeface="宋体" panose="02010600030101010101" pitchFamily="2" charset="-122"/>
                <a:sym typeface="+mn-ea"/>
              </a:rPr>
              <a:t>＝</a:t>
            </a:r>
            <a:r>
              <a:rPr lang="en-US" altLang="zh-CN" sz="2400" dirty="0">
                <a:solidFill>
                  <a:schemeClr val="tx1"/>
                </a:solidFill>
                <a:latin typeface="Tahoma" panose="020B0604030504040204" pitchFamily="34" charset="0"/>
                <a:ea typeface="宋体" panose="02010600030101010101" pitchFamily="2" charset="-122"/>
                <a:sym typeface="+mn-ea"/>
              </a:rPr>
              <a:t>3</a:t>
            </a:r>
            <a:r>
              <a:rPr lang="zh-CN" altLang="en-US" sz="2400" dirty="0">
                <a:solidFill>
                  <a:schemeClr val="tx1"/>
                </a:solidFill>
                <a:latin typeface="Tahoma" panose="020B0604030504040204" pitchFamily="34" charset="0"/>
                <a:ea typeface="宋体" panose="02010600030101010101" pitchFamily="2" charset="-122"/>
                <a:sym typeface="+mn-ea"/>
              </a:rPr>
              <a:t>）</a:t>
            </a:r>
          </a:p>
        </p:txBody>
      </p:sp>
      <p:pic>
        <p:nvPicPr>
          <p:cNvPr id="2" name="图片 1"/>
          <p:cNvPicPr>
            <a:picLocks noChangeAspect="1"/>
          </p:cNvPicPr>
          <p:nvPr/>
        </p:nvPicPr>
        <p:blipFill>
          <a:blip r:embed="rId4"/>
          <a:stretch>
            <a:fillRect/>
          </a:stretch>
        </p:blipFill>
        <p:spPr>
          <a:xfrm>
            <a:off x="2447290" y="1419225"/>
            <a:ext cx="3187700" cy="763905"/>
          </a:xfrm>
          <a:prstGeom prst="rect">
            <a:avLst/>
          </a:prstGeom>
        </p:spPr>
      </p:pic>
      <p:pic>
        <p:nvPicPr>
          <p:cNvPr id="10" name="图片 9"/>
          <p:cNvPicPr>
            <a:picLocks noChangeAspect="1"/>
          </p:cNvPicPr>
          <p:nvPr/>
        </p:nvPicPr>
        <p:blipFill>
          <a:blip r:embed="rId5"/>
          <a:stretch>
            <a:fillRect/>
          </a:stretch>
        </p:blipFill>
        <p:spPr>
          <a:xfrm>
            <a:off x="6531610" y="2088515"/>
            <a:ext cx="3733165" cy="774700"/>
          </a:xfrm>
          <a:prstGeom prst="rect">
            <a:avLst/>
          </a:prstGeom>
        </p:spPr>
      </p:pic>
      <p:graphicFrame>
        <p:nvGraphicFramePr>
          <p:cNvPr id="97284" name="对象 259076"/>
          <p:cNvGraphicFramePr/>
          <p:nvPr/>
        </p:nvGraphicFramePr>
        <p:xfrm>
          <a:off x="3133090" y="3444875"/>
          <a:ext cx="8534400" cy="3276600"/>
        </p:xfrm>
        <a:graphic>
          <a:graphicData uri="http://schemas.openxmlformats.org/presentationml/2006/ole">
            <mc:AlternateContent xmlns:mc="http://schemas.openxmlformats.org/markup-compatibility/2006">
              <mc:Choice xmlns:v="urn:schemas-microsoft-com:vml" Requires="v">
                <p:oleObj spid="_x0000_s19458" r:id="rId6" imgW="8613140" imgH="2698115" progId="Excel.Sheet.8">
                  <p:embed/>
                </p:oleObj>
              </mc:Choice>
              <mc:Fallback>
                <p:oleObj r:id="rId6" imgW="8613140" imgH="2698115" progId="Excel.Sheet.8">
                  <p:embed/>
                  <p:pic>
                    <p:nvPicPr>
                      <p:cNvPr id="0" name="图片 3080"/>
                      <p:cNvPicPr/>
                      <p:nvPr/>
                    </p:nvPicPr>
                    <p:blipFill>
                      <a:blip r:embed="rId7"/>
                      <a:stretch>
                        <a:fillRect/>
                      </a:stretch>
                    </p:blipFill>
                    <p:spPr>
                      <a:xfrm>
                        <a:off x="3133090" y="3444875"/>
                        <a:ext cx="8534400" cy="3276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224" y="1120775"/>
            <a:ext cx="3269343" cy="511110"/>
          </a:xfrm>
        </p:spPr>
        <p:txBody>
          <a:bodyPr>
            <a:normAutofit/>
          </a:bodyPr>
          <a:lstStyle/>
          <a:p>
            <a:pPr marL="342900" indent="-342900">
              <a:buFont typeface="Arial" panose="020B0604020202020204" pitchFamily="34" charset="0"/>
              <a:buChar char="•"/>
            </a:pPr>
            <a:r>
              <a:rPr dirty="0"/>
              <a:t>一次重叠执行方式</a:t>
            </a:r>
          </a:p>
        </p:txBody>
      </p:sp>
      <p:sp>
        <p:nvSpPr>
          <p:cNvPr id="31" name="矩形 30"/>
          <p:cNvSpPr/>
          <p:nvPr/>
        </p:nvSpPr>
        <p:spPr>
          <a:xfrm>
            <a:off x="701040" y="1671320"/>
            <a:ext cx="10194290" cy="3636010"/>
          </a:xfrm>
          <a:prstGeom prst="rect">
            <a:avLst/>
          </a:prstGeom>
        </p:spPr>
        <p:txBody>
          <a:bodyPr wrap="square">
            <a:spAutoFit/>
            <a:scene3d>
              <a:camera prst="orthographicFront"/>
              <a:lightRig rig="threePt" dir="t"/>
            </a:scene3d>
          </a:bodyPr>
          <a:lstStyle/>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执行第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条指令与取第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＋１条指令同时进行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如果执行一条指令的</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个阶段</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时间均相等</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，则执行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条指令所用的时间为：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T=(2n+1)t</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5365" name="Object 4"/>
          <p:cNvGraphicFramePr>
            <a:graphicFrameLocks noChangeAspect="1"/>
          </p:cNvGraphicFramePr>
          <p:nvPr/>
        </p:nvGraphicFramePr>
        <p:xfrm>
          <a:off x="4162425" y="3893185"/>
          <a:ext cx="7213600" cy="2083435"/>
        </p:xfrm>
        <a:graphic>
          <a:graphicData uri="http://schemas.openxmlformats.org/presentationml/2006/ole">
            <mc:AlternateContent xmlns:mc="http://schemas.openxmlformats.org/markup-compatibility/2006">
              <mc:Choice xmlns:v="urn:schemas-microsoft-com:vml" Requires="v">
                <p:oleObj spid="_x0000_s5122" r:id="rId3" imgW="4419600" imgH="1276350" progId="Paint.Picture">
                  <p:embed/>
                </p:oleObj>
              </mc:Choice>
              <mc:Fallback>
                <p:oleObj r:id="rId3" imgW="4419600" imgH="1276350" progId="Paint.Picture">
                  <p:embed/>
                  <p:pic>
                    <p:nvPicPr>
                      <p:cNvPr id="0" name="图片 3082"/>
                      <p:cNvPicPr/>
                      <p:nvPr/>
                    </p:nvPicPr>
                    <p:blipFill>
                      <a:blip r:embed="rId4"/>
                      <a:stretch>
                        <a:fillRect/>
                      </a:stretch>
                    </p:blipFill>
                    <p:spPr>
                      <a:xfrm>
                        <a:off x="4162425" y="3893185"/>
                        <a:ext cx="7213600" cy="2083435"/>
                      </a:xfrm>
                      <a:prstGeom prst="rect">
                        <a:avLst/>
                      </a:prstGeom>
                      <a:noFill/>
                      <a:ln w="38100">
                        <a:noFill/>
                        <a:miter/>
                      </a:ln>
                    </p:spPr>
                  </p:pic>
                </p:oleObj>
              </mc:Fallback>
            </mc:AlternateContent>
          </a:graphicData>
        </a:graphic>
      </p:graphicFrame>
      <p:sp>
        <p:nvSpPr>
          <p:cNvPr id="2"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90</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超长指令字（Very Long Instruction Word，VLIW）处理机是指一条指令内可以包含多个同时执行的操作，因而其指令字特别长。</a:t>
            </a:r>
          </a:p>
          <a:p>
            <a:pPr eaLnBrk="1" hangingPunct="1"/>
            <a:r>
              <a:rPr sz="2400" dirty="0">
                <a:solidFill>
                  <a:schemeClr val="tx1"/>
                </a:solidFill>
                <a:sym typeface="+mn-ea"/>
              </a:rPr>
              <a:t>VLIW是超标量的一个极端特例</a:t>
            </a:r>
          </a:p>
          <a:p>
            <a:pPr eaLnBrk="1" hangingPunct="1"/>
            <a:r>
              <a:rPr sz="2400" dirty="0">
                <a:solidFill>
                  <a:schemeClr val="tx1"/>
                </a:solidFill>
                <a:sym typeface="+mn-ea"/>
              </a:rPr>
              <a:t>VLIW指令</a:t>
            </a:r>
            <a:r>
              <a:rPr lang="zh-CN" sz="2400" dirty="0">
                <a:solidFill>
                  <a:schemeClr val="tx1"/>
                </a:solidFill>
                <a:sym typeface="+mn-ea"/>
              </a:rPr>
              <a:t>的</a:t>
            </a:r>
            <a:r>
              <a:rPr sz="2400" dirty="0">
                <a:solidFill>
                  <a:schemeClr val="tx1"/>
                </a:solidFill>
                <a:sym typeface="+mn-ea"/>
              </a:rPr>
              <a:t>代码压缩工作必须</a:t>
            </a:r>
          </a:p>
          <a:p>
            <a:pPr marL="0" indent="0" eaLnBrk="1" hangingPunct="1">
              <a:buNone/>
            </a:pPr>
            <a:r>
              <a:rPr sz="2400" dirty="0">
                <a:solidFill>
                  <a:schemeClr val="tx1"/>
                </a:solidFill>
                <a:sym typeface="+mn-ea"/>
              </a:rPr>
              <a:t>由编译器完成</a:t>
            </a:r>
          </a:p>
        </p:txBody>
      </p:sp>
      <p:pic>
        <p:nvPicPr>
          <p:cNvPr id="3" name="图片 2"/>
          <p:cNvPicPr>
            <a:picLocks noChangeAspect="1"/>
          </p:cNvPicPr>
          <p:nvPr/>
        </p:nvPicPr>
        <p:blipFill>
          <a:blip r:embed="rId3"/>
          <a:stretch>
            <a:fillRect/>
          </a:stretch>
        </p:blipFill>
        <p:spPr>
          <a:xfrm>
            <a:off x="4979035" y="2232660"/>
            <a:ext cx="7005955" cy="4148455"/>
          </a:xfrm>
          <a:prstGeom prst="rect">
            <a:avLst/>
          </a:prstGeom>
        </p:spPr>
      </p:pic>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91</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marL="0" indent="0" eaLnBrk="1" hangingPunct="1">
              <a:buNone/>
            </a:pPr>
            <a:r>
              <a:rPr sz="2400" dirty="0">
                <a:solidFill>
                  <a:schemeClr val="tx1"/>
                </a:solidFill>
                <a:sym typeface="+mn-ea"/>
              </a:rPr>
              <a:t>VLIW处理机与超标量处理机区别如下：</a:t>
            </a:r>
          </a:p>
          <a:p>
            <a:pPr eaLnBrk="1" hangingPunct="1"/>
            <a:r>
              <a:rPr sz="2400" dirty="0">
                <a:solidFill>
                  <a:schemeClr val="tx1"/>
                </a:solidFill>
                <a:sym typeface="+mn-ea"/>
              </a:rPr>
              <a:t>① VLIW指令译码比超标量指令更容易。</a:t>
            </a:r>
          </a:p>
          <a:p>
            <a:pPr eaLnBrk="1" hangingPunct="1"/>
            <a:r>
              <a:rPr sz="2400" dirty="0">
                <a:solidFill>
                  <a:schemeClr val="tx1"/>
                </a:solidFill>
                <a:sym typeface="+mn-ea"/>
              </a:rPr>
              <a:t>② 超标量处理机的代码密度更为紧凑。</a:t>
            </a:r>
          </a:p>
          <a:p>
            <a:pPr eaLnBrk="1" hangingPunct="1"/>
            <a:r>
              <a:rPr sz="2400" dirty="0">
                <a:solidFill>
                  <a:schemeClr val="tx1"/>
                </a:solidFill>
                <a:sym typeface="+mn-ea"/>
              </a:rPr>
              <a:t>③ 超标量处理机用硬件决定指令并行；VLIW处理机通过编译器进行指令调度，决定哪些指令并行。</a:t>
            </a:r>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2022/3/5</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92</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marL="0" indent="0" eaLnBrk="1" hangingPunct="1">
              <a:buNone/>
            </a:pPr>
            <a:r>
              <a:rPr sz="2400" dirty="0">
                <a:solidFill>
                  <a:schemeClr val="tx1"/>
                </a:solidFill>
                <a:sym typeface="+mn-ea"/>
              </a:rPr>
              <a:t>VLIW处理机优点如下：</a:t>
            </a:r>
          </a:p>
          <a:p>
            <a:pPr marL="0" indent="0" eaLnBrk="1" hangingPunct="1">
              <a:buNone/>
            </a:pPr>
            <a:r>
              <a:rPr sz="2400" dirty="0">
                <a:solidFill>
                  <a:schemeClr val="tx1"/>
                </a:solidFill>
                <a:sym typeface="+mn-ea"/>
              </a:rPr>
              <a:t>① VLIW指令中并行操作同步在编译时完成，从而提高了处理机效率。</a:t>
            </a:r>
          </a:p>
          <a:p>
            <a:pPr marL="0" indent="0" eaLnBrk="1" hangingPunct="1">
              <a:buNone/>
            </a:pPr>
            <a:r>
              <a:rPr sz="2400" dirty="0">
                <a:solidFill>
                  <a:schemeClr val="tx1"/>
                </a:solidFill>
                <a:sym typeface="+mn-ea"/>
              </a:rPr>
              <a:t>② VLIW程序代码长度要短得多，因此经编译后的VLIW目标程序执行时间短。</a:t>
            </a:r>
          </a:p>
          <a:p>
            <a:pPr marL="0" indent="0" eaLnBrk="1" hangingPunct="1">
              <a:buNone/>
            </a:pPr>
            <a:r>
              <a:rPr sz="2400" dirty="0">
                <a:solidFill>
                  <a:schemeClr val="tx1"/>
                </a:solidFill>
                <a:sym typeface="+mn-ea"/>
              </a:rPr>
              <a:t>③ 大大简化运行时的资源调度。</a:t>
            </a:r>
          </a:p>
          <a:p>
            <a:pPr marL="0" indent="0" eaLnBrk="1" hangingPunct="1">
              <a:buNone/>
            </a:pPr>
            <a:endParaRPr sz="2400" dirty="0">
              <a:solidFill>
                <a:schemeClr val="tx1"/>
              </a:solidFill>
              <a:sym typeface="+mn-ea"/>
            </a:endParaRPr>
          </a:p>
          <a:p>
            <a:pPr marL="0" indent="0" eaLnBrk="1" hangingPunct="1">
              <a:buNone/>
            </a:pPr>
            <a:r>
              <a:rPr sz="2400" dirty="0">
                <a:solidFill>
                  <a:schemeClr val="tx1"/>
                </a:solidFill>
                <a:sym typeface="+mn-ea"/>
              </a:rPr>
              <a:t>VLIW处理机缺点如下：</a:t>
            </a:r>
          </a:p>
          <a:p>
            <a:pPr marL="0" indent="0" eaLnBrk="1" hangingPunct="1">
              <a:buNone/>
            </a:pPr>
            <a:r>
              <a:rPr sz="2400" dirty="0">
                <a:solidFill>
                  <a:schemeClr val="tx1"/>
                </a:solidFill>
                <a:sym typeface="+mn-ea"/>
              </a:rPr>
              <a:t>① 必须有智能编译器的支持。</a:t>
            </a:r>
          </a:p>
          <a:p>
            <a:pPr marL="0" indent="0" eaLnBrk="1" hangingPunct="1">
              <a:buNone/>
            </a:pPr>
            <a:r>
              <a:rPr sz="2400" dirty="0">
                <a:solidFill>
                  <a:schemeClr val="tx1"/>
                </a:solidFill>
                <a:sym typeface="+mn-ea"/>
              </a:rPr>
              <a:t>② 软件兼容性差。</a:t>
            </a:r>
          </a:p>
          <a:p>
            <a:pPr marL="0" indent="0" eaLnBrk="1" hangingPunct="1">
              <a:buNone/>
            </a:pPr>
            <a:r>
              <a:rPr sz="2400" dirty="0">
                <a:solidFill>
                  <a:schemeClr val="tx1"/>
                </a:solidFill>
                <a:sym typeface="+mn-ea"/>
              </a:rPr>
              <a:t>③ 软件的可移植性差。</a:t>
            </a:r>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8172" y="3180124"/>
            <a:ext cx="5867400" cy="573952"/>
          </a:xfrm>
        </p:spPr>
        <p:txBody>
          <a:bodyPr/>
          <a:lstStyle/>
          <a:p>
            <a:r>
              <a:rPr lang="zh-CN" altLang="en-US" dirty="0"/>
              <a:t>感谢聆听</a:t>
            </a:r>
            <a:endParaRPr lang="zh-CN" altLang="en-US" sz="4800" dirty="0"/>
          </a:p>
        </p:txBody>
      </p:sp>
      <p:sp>
        <p:nvSpPr>
          <p:cNvPr id="4" name="文本框 3"/>
          <p:cNvSpPr txBox="1"/>
          <p:nvPr/>
        </p:nvSpPr>
        <p:spPr>
          <a:xfrm>
            <a:off x="2319304" y="3920573"/>
            <a:ext cx="7545137" cy="707886"/>
          </a:xfrm>
          <a:prstGeom prst="rect">
            <a:avLst/>
          </a:prstGeom>
          <a:noFill/>
        </p:spPr>
        <p:txBody>
          <a:bodyPr wrap="square" rtlCol="0">
            <a:spAutoFit/>
          </a:bodyPr>
          <a:lstStyle/>
          <a:p>
            <a:pPr algn="ct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 name="图片 2" descr="上海大学"/>
          <p:cNvPicPr>
            <a:picLocks noChangeAspect="1"/>
          </p:cNvPicPr>
          <p:nvPr/>
        </p:nvPicPr>
        <p:blipFill>
          <a:blip r:embed="rId2"/>
          <a:stretch>
            <a:fillRect/>
          </a:stretch>
        </p:blipFill>
        <p:spPr>
          <a:xfrm>
            <a:off x="5067300" y="600710"/>
            <a:ext cx="2058035" cy="1710055"/>
          </a:xfrm>
          <a:prstGeom prst="rect">
            <a:avLst/>
          </a:prstGeom>
        </p:spPr>
      </p:pic>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75,&quot;width&quot;:96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c7a0f59-cf60-4447-a129-bdeac33afc9d}"/>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f67748a-510c-4550-8a1f-5d4d93f2cc3c}"/>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8dd4141-7a80-4d51-a6dd-39bd56762ad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1b602c1-7563-4d87-9122-45876ee8c3e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TotalTime>
  <Words>5837</Words>
  <Application>Microsoft Office PowerPoint</Application>
  <PresentationFormat>宽屏</PresentationFormat>
  <Paragraphs>1232</Paragraphs>
  <Slides>93</Slides>
  <Notes>61</Notes>
  <HiddenSlides>0</HiddenSlides>
  <MMClips>0</MMClips>
  <ScaleCrop>false</ScaleCrop>
  <HeadingPairs>
    <vt:vector size="8" baseType="variant">
      <vt:variant>
        <vt:lpstr>已用的字体</vt:lpstr>
      </vt:variant>
      <vt:variant>
        <vt:i4>18</vt:i4>
      </vt:variant>
      <vt:variant>
        <vt:lpstr>主题</vt:lpstr>
      </vt:variant>
      <vt:variant>
        <vt:i4>5</vt:i4>
      </vt:variant>
      <vt:variant>
        <vt:lpstr>嵌入 OLE 服务器</vt:lpstr>
      </vt:variant>
      <vt:variant>
        <vt:i4>5</vt:i4>
      </vt:variant>
      <vt:variant>
        <vt:lpstr>幻灯片标题</vt:lpstr>
      </vt:variant>
      <vt:variant>
        <vt:i4>93</vt:i4>
      </vt:variant>
    </vt:vector>
  </HeadingPairs>
  <TitlesOfParts>
    <vt:vector size="121" baseType="lpstr">
      <vt:lpstr>等线</vt:lpstr>
      <vt:lpstr>等线 Light</vt:lpstr>
      <vt:lpstr>黑体</vt:lpstr>
      <vt:lpstr>华文行楷</vt:lpstr>
      <vt:lpstr>楷体_GB2312</vt:lpstr>
      <vt:lpstr>隶书</vt:lpstr>
      <vt:lpstr>宋体</vt:lpstr>
      <vt:lpstr>微软雅黑</vt:lpstr>
      <vt:lpstr>微软雅黑 Light</vt:lpstr>
      <vt:lpstr>幼圆</vt:lpstr>
      <vt:lpstr>Arial</vt:lpstr>
      <vt:lpstr>Calibri</vt:lpstr>
      <vt:lpstr>Century Gothic</vt:lpstr>
      <vt:lpstr>Segoe UI</vt:lpstr>
      <vt:lpstr>Segoe UI Light</vt:lpstr>
      <vt:lpstr>Tahoma</vt:lpstr>
      <vt:lpstr>Times New Roman</vt:lpstr>
      <vt:lpstr>Wingdings</vt:lpstr>
      <vt:lpstr>Office 主题​​</vt:lpstr>
      <vt:lpstr>2_OfficePLUS</vt:lpstr>
      <vt:lpstr>1_OfficePLUS</vt:lpstr>
      <vt:lpstr>2_Office 主题​​</vt:lpstr>
      <vt:lpstr>1_Office 主题​​</vt:lpstr>
      <vt:lpstr>Bitmap Image</vt:lpstr>
      <vt:lpstr>Microsoft Excel 97-2003 Worksheet</vt:lpstr>
      <vt:lpstr>Microsoft Word Picture</vt:lpstr>
      <vt:lpstr>Equation.3</vt:lpstr>
      <vt:lpstr>Equation.DSMT4</vt:lpstr>
      <vt:lpstr>第四章 流水线结构</vt:lpstr>
      <vt:lpstr>PowerPoint 演示文稿</vt:lpstr>
      <vt:lpstr>目录 CONTENT</vt:lpstr>
      <vt:lpstr>4.1  流水线结构原理</vt:lpstr>
      <vt:lpstr>4.1.1  重叠方式</vt:lpstr>
      <vt:lpstr>PowerPoint 演示文稿</vt:lpstr>
      <vt:lpstr>4.1.1  重叠方式</vt:lpstr>
      <vt:lpstr>4.1.1  重叠方式</vt:lpstr>
      <vt:lpstr>一次重叠执行方式</vt:lpstr>
      <vt:lpstr>二次重叠执行方式</vt:lpstr>
      <vt:lpstr>PowerPoint 演示文稿</vt:lpstr>
      <vt:lpstr>4.1.2  先行控制</vt:lpstr>
      <vt:lpstr>4.1.2  先行控制</vt:lpstr>
      <vt:lpstr>4.1.2  先行控制</vt:lpstr>
      <vt:lpstr>4.1.2  先行控制</vt:lpstr>
      <vt:lpstr>4.1.2  先行控制</vt:lpstr>
      <vt:lpstr>4.1.2  先行控制</vt:lpstr>
      <vt:lpstr>4.1.2  先行控制</vt:lpstr>
      <vt:lpstr>4.1.2  先行控制</vt:lpstr>
      <vt:lpstr>4.1.3  流水线技术</vt:lpstr>
      <vt:lpstr>4.1.3  流水线技术</vt:lpstr>
      <vt:lpstr>4.1.3  流水线技术</vt:lpstr>
      <vt:lpstr>4.1.3  流水线技术</vt:lpstr>
      <vt:lpstr>4.1.3  流水线技术</vt:lpstr>
      <vt:lpstr>4.1.3  流水线技术</vt:lpstr>
      <vt:lpstr>4.1.3  流水线技术</vt:lpstr>
      <vt:lpstr>4.1.3  流水线技术</vt:lpstr>
      <vt:lpstr>4.2  线性流水线性能指标</vt:lpstr>
      <vt:lpstr>4.2.1  吞吐率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时空图</vt:lpstr>
      <vt:lpstr>流水线瓶颈的解决</vt:lpstr>
      <vt:lpstr>流水线瓶颈的解决 </vt:lpstr>
      <vt:lpstr>流水线瓶颈的解决 </vt:lpstr>
      <vt:lpstr>流水线瓶颈的解决 </vt:lpstr>
      <vt:lpstr>4.3  非线性流水线</vt:lpstr>
      <vt:lpstr>PowerPoint 演示文稿</vt:lpstr>
      <vt:lpstr>PowerPoint 演示文稿</vt:lpstr>
      <vt:lpstr>PowerPoint 演示文稿</vt:lpstr>
      <vt:lpstr>PowerPoint 演示文稿</vt:lpstr>
      <vt:lpstr>PowerPoint 演示文稿</vt:lpstr>
      <vt:lpstr>（4）由初始冲突向量C0形成状态转换图</vt:lpstr>
      <vt:lpstr>PowerPoint 演示文稿</vt:lpstr>
      <vt:lpstr>PowerPoint 演示文稿</vt:lpstr>
      <vt:lpstr>PowerPoint 演示文稿</vt:lpstr>
      <vt:lpstr>PowerPoint 演示文稿</vt:lpstr>
      <vt:lpstr>应用举例 </vt:lpstr>
      <vt:lpstr>解： </vt:lpstr>
      <vt:lpstr>PowerPoint 演示文稿</vt:lpstr>
      <vt:lpstr>PowerPoint 演示文稿</vt:lpstr>
      <vt:lpstr>4.4  流水线相关处理</vt:lpstr>
      <vt:lpstr>4.4  流水线相关处理</vt:lpstr>
      <vt:lpstr>流水线相关处理</vt:lpstr>
      <vt:lpstr>流水线相关处理</vt:lpstr>
      <vt:lpstr>流水线相关处理</vt:lpstr>
      <vt:lpstr>流水线相关处理 </vt:lpstr>
      <vt:lpstr>流水线相关处理 </vt:lpstr>
      <vt:lpstr>PowerPoint 演示文稿</vt:lpstr>
      <vt:lpstr>相关专用通路</vt:lpstr>
      <vt:lpstr>PowerPoint 演示文稿</vt:lpstr>
      <vt:lpstr>流水线相关处理 </vt:lpstr>
      <vt:lpstr>流水线相关处理 </vt:lpstr>
      <vt:lpstr>PowerPoint 演示文稿</vt:lpstr>
      <vt:lpstr>流水线相关处理 </vt:lpstr>
      <vt:lpstr>流水线相关处理 </vt:lpstr>
      <vt:lpstr>流水线相关处理 </vt:lpstr>
      <vt:lpstr>流水线相关处理 </vt:lpstr>
      <vt:lpstr>predict-not-taken or predict-untaken scheme </vt:lpstr>
      <vt:lpstr>delayed branch. </vt:lpstr>
      <vt:lpstr>4.4.3  流水线中断处理</vt:lpstr>
      <vt:lpstr>4.4.3  流水线中断处理</vt:lpstr>
      <vt:lpstr>4.5  超级流水处理机</vt:lpstr>
      <vt:lpstr>4.5  超级流水处理机</vt:lpstr>
      <vt:lpstr>4.5.1  超标量处理机</vt:lpstr>
      <vt:lpstr>4.5.1  超标量处理机</vt:lpstr>
      <vt:lpstr>4.5.1  超标量处理机</vt:lpstr>
      <vt:lpstr>4.5.1  超标量处理机</vt:lpstr>
      <vt:lpstr>4.5.1  超标量处理机</vt:lpstr>
      <vt:lpstr>4.5.1  超标量处理机</vt:lpstr>
      <vt:lpstr>4.5.1  超标量处理机</vt:lpstr>
      <vt:lpstr>4.5.2  超流水线处理机</vt:lpstr>
      <vt:lpstr>4.5.2  超流水线处理机</vt:lpstr>
      <vt:lpstr>4.5.3  超长指令字处理机</vt:lpstr>
      <vt:lpstr>4.5.3  超长指令字处理机</vt:lpstr>
      <vt:lpstr>4.5.3  超长指令字处理机</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20555580@qq.com</cp:lastModifiedBy>
  <cp:revision>294</cp:revision>
  <dcterms:created xsi:type="dcterms:W3CDTF">2019-03-25T08:30:00Z</dcterms:created>
  <dcterms:modified xsi:type="dcterms:W3CDTF">2022-03-05T08:43:49Z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56BD379642564BDDBBA6302F4A47F3C7</vt:lpwstr>
  </property>
</Properties>
</file>